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06"/>
  </p:notes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00" r:id="rId37"/>
    <p:sldId id="302" r:id="rId38"/>
    <p:sldId id="303" r:id="rId39"/>
    <p:sldId id="304" r:id="rId40"/>
    <p:sldId id="305" r:id="rId41"/>
    <p:sldId id="307" r:id="rId42"/>
    <p:sldId id="308" r:id="rId43"/>
    <p:sldId id="309" r:id="rId44"/>
    <p:sldId id="310" r:id="rId45"/>
    <p:sldId id="311" r:id="rId46"/>
    <p:sldId id="312" r:id="rId47"/>
    <p:sldId id="313" r:id="rId48"/>
    <p:sldId id="315" r:id="rId49"/>
    <p:sldId id="317" r:id="rId50"/>
    <p:sldId id="318" r:id="rId51"/>
    <p:sldId id="319" r:id="rId52"/>
    <p:sldId id="320" r:id="rId53"/>
    <p:sldId id="321" r:id="rId54"/>
    <p:sldId id="322" r:id="rId55"/>
    <p:sldId id="323" r:id="rId56"/>
    <p:sldId id="324" r:id="rId57"/>
    <p:sldId id="328" r:id="rId58"/>
    <p:sldId id="330" r:id="rId59"/>
    <p:sldId id="331" r:id="rId60"/>
    <p:sldId id="332" r:id="rId61"/>
    <p:sldId id="333" r:id="rId62"/>
    <p:sldId id="334" r:id="rId63"/>
    <p:sldId id="335" r:id="rId64"/>
    <p:sldId id="336" r:id="rId65"/>
    <p:sldId id="337" r:id="rId66"/>
    <p:sldId id="338" r:id="rId67"/>
    <p:sldId id="339" r:id="rId68"/>
    <p:sldId id="340" r:id="rId69"/>
    <p:sldId id="341" r:id="rId70"/>
    <p:sldId id="342" r:id="rId71"/>
    <p:sldId id="343" r:id="rId72"/>
    <p:sldId id="344" r:id="rId73"/>
    <p:sldId id="345" r:id="rId74"/>
    <p:sldId id="346" r:id="rId75"/>
    <p:sldId id="347" r:id="rId76"/>
    <p:sldId id="348" r:id="rId77"/>
    <p:sldId id="350" r:id="rId78"/>
    <p:sldId id="351" r:id="rId79"/>
    <p:sldId id="352" r:id="rId80"/>
    <p:sldId id="353" r:id="rId81"/>
    <p:sldId id="354" r:id="rId82"/>
    <p:sldId id="356" r:id="rId83"/>
    <p:sldId id="357" r:id="rId84"/>
    <p:sldId id="358" r:id="rId85"/>
    <p:sldId id="359" r:id="rId86"/>
    <p:sldId id="360" r:id="rId87"/>
    <p:sldId id="361" r:id="rId88"/>
    <p:sldId id="362" r:id="rId89"/>
    <p:sldId id="364" r:id="rId90"/>
    <p:sldId id="365" r:id="rId91"/>
    <p:sldId id="366" r:id="rId92"/>
    <p:sldId id="368" r:id="rId93"/>
    <p:sldId id="369" r:id="rId94"/>
    <p:sldId id="371" r:id="rId95"/>
    <p:sldId id="373" r:id="rId96"/>
    <p:sldId id="374" r:id="rId97"/>
    <p:sldId id="375" r:id="rId98"/>
    <p:sldId id="376" r:id="rId99"/>
    <p:sldId id="377" r:id="rId100"/>
    <p:sldId id="378" r:id="rId101"/>
    <p:sldId id="379" r:id="rId102"/>
    <p:sldId id="380" r:id="rId103"/>
    <p:sldId id="381" r:id="rId104"/>
    <p:sldId id="382" r:id="rId105"/>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33CC"/>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1474" y="6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presProps" Target="presProp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heme" Target="theme/theme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s>
</file>

<file path=ppt/media/image1.png>
</file>

<file path=ppt/media/image12.png>
</file>

<file path=ppt/media/image13.png>
</file>

<file path=ppt/media/image14.png>
</file>

<file path=ppt/media/image15.png>
</file>

<file path=ppt/media/image16.png>
</file>

<file path=ppt/media/image20.png>
</file>

<file path=ppt/media/image21.png>
</file>

<file path=ppt/media/image22.png>
</file>

<file path=ppt/media/image23.png>
</file>

<file path=ppt/media/image24.png>
</file>

<file path=ppt/media/image3.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84D2E2E1-318C-4E4E-A6EC-F8E8A83BC16E}"/>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cs typeface="+mn-cs"/>
              </a:defRPr>
            </a:lvl1pPr>
          </a:lstStyle>
          <a:p>
            <a:pPr>
              <a:defRPr/>
            </a:pPr>
            <a:endParaRPr lang="en-US"/>
          </a:p>
        </p:txBody>
      </p:sp>
      <p:sp>
        <p:nvSpPr>
          <p:cNvPr id="30723" name="Rectangle 3">
            <a:extLst>
              <a:ext uri="{FF2B5EF4-FFF2-40B4-BE49-F238E27FC236}">
                <a16:creationId xmlns:a16="http://schemas.microsoft.com/office/drawing/2014/main" id="{38F2BEAD-10D9-4CD7-A98F-D5AACEE3600E}"/>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cs typeface="+mn-cs"/>
              </a:defRPr>
            </a:lvl1pPr>
          </a:lstStyle>
          <a:p>
            <a:pPr>
              <a:defRPr/>
            </a:pPr>
            <a:endParaRPr lang="en-US"/>
          </a:p>
        </p:txBody>
      </p:sp>
      <p:sp>
        <p:nvSpPr>
          <p:cNvPr id="109572" name="Rectangle 4">
            <a:extLst>
              <a:ext uri="{FF2B5EF4-FFF2-40B4-BE49-F238E27FC236}">
                <a16:creationId xmlns:a16="http://schemas.microsoft.com/office/drawing/2014/main" id="{228C79D9-70ED-4D73-8E41-77FF0F866E1E}"/>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431FAB9B-D396-4CDE-A5CA-4B9DE224066E}"/>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B8F790F4-7CA0-4C19-8433-44A2791E2097}"/>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cs typeface="+mn-cs"/>
              </a:defRPr>
            </a:lvl1pPr>
          </a:lstStyle>
          <a:p>
            <a:pPr>
              <a:defRPr/>
            </a:pPr>
            <a:endParaRPr lang="en-US"/>
          </a:p>
        </p:txBody>
      </p:sp>
      <p:sp>
        <p:nvSpPr>
          <p:cNvPr id="30727" name="Rectangle 7">
            <a:extLst>
              <a:ext uri="{FF2B5EF4-FFF2-40B4-BE49-F238E27FC236}">
                <a16:creationId xmlns:a16="http://schemas.microsoft.com/office/drawing/2014/main" id="{833D2343-DE9C-4CB0-AC97-64D787C6ED2F}"/>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534806BD-1510-4498-B8A1-92AB81A22337}"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Slide Image Placeholder 1">
            <a:extLst>
              <a:ext uri="{FF2B5EF4-FFF2-40B4-BE49-F238E27FC236}">
                <a16:creationId xmlns:a16="http://schemas.microsoft.com/office/drawing/2014/main" id="{A8DB95C4-11E9-4D7B-81F3-7131EA50B8CE}"/>
              </a:ext>
            </a:extLst>
          </p:cNvPr>
          <p:cNvSpPr>
            <a:spLocks noGrp="1" noRot="1" noChangeAspect="1" noTextEdit="1"/>
          </p:cNvSpPr>
          <p:nvPr>
            <p:ph type="sldImg"/>
          </p:nvPr>
        </p:nvSpPr>
        <p:spPr>
          <a:ln/>
        </p:spPr>
      </p:sp>
      <p:sp>
        <p:nvSpPr>
          <p:cNvPr id="110595" name="Notes Placeholder 2">
            <a:extLst>
              <a:ext uri="{FF2B5EF4-FFF2-40B4-BE49-F238E27FC236}">
                <a16:creationId xmlns:a16="http://schemas.microsoft.com/office/drawing/2014/main" id="{D5C7505D-1906-4F0F-BE09-BE25E97DC8B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21860" name="Slide Number Placeholder 3">
            <a:extLst>
              <a:ext uri="{FF2B5EF4-FFF2-40B4-BE49-F238E27FC236}">
                <a16:creationId xmlns:a16="http://schemas.microsoft.com/office/drawing/2014/main" id="{A54204C7-62AD-4C5A-A557-65214A4121CD}"/>
              </a:ext>
            </a:extLst>
          </p:cNvPr>
          <p:cNvSpPr>
            <a:spLocks noGrp="1"/>
          </p:cNvSpPr>
          <p:nvPr>
            <p:ph type="sldNum" sz="quarter" idx="5"/>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5719A74-7FCF-486B-842C-44E96D38098E}" type="slidenum">
              <a:rPr lang="en-US" altLang="en-US"/>
              <a:pPr eaLnBrk="1" hangingPunct="1"/>
              <a:t>95</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40F3F12F-3A4E-4553-85E4-F36A5AB1B188}"/>
              </a:ext>
            </a:extLst>
          </p:cNvPr>
          <p:cNvSpPr>
            <a:spLocks noChangeArrowheads="1"/>
          </p:cNvSpPr>
          <p:nvPr/>
        </p:nvSpPr>
        <p:spPr bwMode="auto">
          <a:xfrm>
            <a:off x="228600" y="381000"/>
            <a:ext cx="8686800" cy="5638800"/>
          </a:xfrm>
          <a:prstGeom prst="roundRect">
            <a:avLst>
              <a:gd name="adj" fmla="val 7912"/>
            </a:avLst>
          </a:prstGeom>
          <a:solidFill>
            <a:schemeClr val="folHlink"/>
          </a:solidFill>
          <a:ln w="9525">
            <a:noFill/>
            <a:round/>
            <a:headEnd/>
            <a:tailEnd/>
          </a:ln>
          <a:effectLst/>
        </p:spPr>
        <p:txBody>
          <a:bodyPr wrap="none" anchor="ctr"/>
          <a:lstStyle/>
          <a:p>
            <a:pPr algn="ctr">
              <a:defRPr/>
            </a:pPr>
            <a:endParaRPr lang="en-US" sz="2400">
              <a:latin typeface="Times New Roman" pitchFamily="18" charset="0"/>
              <a:cs typeface="+mn-cs"/>
            </a:endParaRPr>
          </a:p>
        </p:txBody>
      </p:sp>
      <p:sp>
        <p:nvSpPr>
          <p:cNvPr id="5" name="AutoShape 3">
            <a:extLst>
              <a:ext uri="{FF2B5EF4-FFF2-40B4-BE49-F238E27FC236}">
                <a16:creationId xmlns:a16="http://schemas.microsoft.com/office/drawing/2014/main" id="{BC5EE469-90A9-4E6A-96A3-1D8F0521792C}"/>
              </a:ext>
            </a:extLst>
          </p:cNvPr>
          <p:cNvSpPr>
            <a:spLocks noChangeArrowheads="1"/>
          </p:cNvSpPr>
          <p:nvPr/>
        </p:nvSpPr>
        <p:spPr bwMode="white">
          <a:xfrm>
            <a:off x="327025" y="488950"/>
            <a:ext cx="8435975" cy="4768850"/>
          </a:xfrm>
          <a:prstGeom prst="roundRect">
            <a:avLst>
              <a:gd name="adj" fmla="val 7310"/>
            </a:avLst>
          </a:prstGeom>
          <a:solidFill>
            <a:schemeClr val="bg1"/>
          </a:solidFill>
          <a:ln w="9525">
            <a:noFill/>
            <a:round/>
            <a:headEnd/>
            <a:tailEnd/>
          </a:ln>
          <a:effectLst/>
        </p:spPr>
        <p:txBody>
          <a:bodyPr wrap="none" anchor="ctr"/>
          <a:lstStyle/>
          <a:p>
            <a:pPr algn="ctr">
              <a:defRPr/>
            </a:pPr>
            <a:endParaRPr lang="en-US" sz="2400">
              <a:latin typeface="Times New Roman" pitchFamily="18" charset="0"/>
              <a:cs typeface="+mn-cs"/>
            </a:endParaRPr>
          </a:p>
        </p:txBody>
      </p:sp>
      <p:sp>
        <p:nvSpPr>
          <p:cNvPr id="6" name="AutoShape 4">
            <a:extLst>
              <a:ext uri="{FF2B5EF4-FFF2-40B4-BE49-F238E27FC236}">
                <a16:creationId xmlns:a16="http://schemas.microsoft.com/office/drawing/2014/main" id="{DBE5219A-C5A6-4D5C-A583-87DFEB190933}"/>
              </a:ext>
            </a:extLst>
          </p:cNvPr>
          <p:cNvSpPr>
            <a:spLocks noChangeArrowheads="1"/>
          </p:cNvSpPr>
          <p:nvPr/>
        </p:nvSpPr>
        <p:spPr bwMode="blackWhite">
          <a:xfrm>
            <a:off x="1371600" y="3338513"/>
            <a:ext cx="6400800" cy="2286000"/>
          </a:xfrm>
          <a:prstGeom prst="roundRect">
            <a:avLst>
              <a:gd name="adj" fmla="val 16667"/>
            </a:avLst>
          </a:prstGeom>
          <a:solidFill>
            <a:schemeClr val="bg1"/>
          </a:solidFill>
          <a:ln w="50800">
            <a:solidFill>
              <a:schemeClr val="bg2"/>
            </a:solidFill>
            <a:round/>
            <a:headEnd/>
            <a:tailEnd/>
          </a:ln>
          <a:effectLst/>
        </p:spPr>
        <p:txBody>
          <a:bodyPr wrap="none" anchor="ctr"/>
          <a:lstStyle/>
          <a:p>
            <a:pPr algn="ctr">
              <a:defRPr/>
            </a:pPr>
            <a:endParaRPr lang="en-US">
              <a:latin typeface="Arial" charset="0"/>
              <a:cs typeface="+mn-cs"/>
            </a:endParaRPr>
          </a:p>
        </p:txBody>
      </p:sp>
      <p:sp>
        <p:nvSpPr>
          <p:cNvPr id="121861" name="Rectangle 5"/>
          <p:cNvSpPr>
            <a:spLocks noGrp="1" noChangeArrowheads="1"/>
          </p:cNvSpPr>
          <p:nvPr>
            <p:ph type="ctrTitle"/>
          </p:nvPr>
        </p:nvSpPr>
        <p:spPr>
          <a:xfrm>
            <a:off x="685800" y="857250"/>
            <a:ext cx="7772400" cy="2266950"/>
          </a:xfrm>
        </p:spPr>
        <p:txBody>
          <a:bodyPr anchor="ctr" anchorCtr="1"/>
          <a:lstStyle>
            <a:lvl1pPr algn="ctr">
              <a:defRPr sz="4100" i="1"/>
            </a:lvl1pPr>
          </a:lstStyle>
          <a:p>
            <a:r>
              <a:rPr lang="en-US"/>
              <a:t>Click to edit Master title style</a:t>
            </a:r>
          </a:p>
        </p:txBody>
      </p:sp>
      <p:sp>
        <p:nvSpPr>
          <p:cNvPr id="121862" name="Rectangle 6"/>
          <p:cNvSpPr>
            <a:spLocks noGrp="1" noChangeArrowheads="1"/>
          </p:cNvSpPr>
          <p:nvPr>
            <p:ph type="subTitle" idx="1"/>
          </p:nvPr>
        </p:nvSpPr>
        <p:spPr>
          <a:xfrm>
            <a:off x="1752600" y="3567113"/>
            <a:ext cx="5410200" cy="1905000"/>
          </a:xfrm>
        </p:spPr>
        <p:txBody>
          <a:bodyPr anchor="ctr"/>
          <a:lstStyle>
            <a:lvl1pPr marL="0" indent="0" algn="ctr">
              <a:buFont typeface="Wingdings" pitchFamily="2" charset="2"/>
              <a:buNone/>
              <a:defRPr sz="3300"/>
            </a:lvl1pPr>
          </a:lstStyle>
          <a:p>
            <a:r>
              <a:rPr lang="en-US"/>
              <a:t>Click to edit Master subtitle style</a:t>
            </a:r>
          </a:p>
        </p:txBody>
      </p:sp>
      <p:sp>
        <p:nvSpPr>
          <p:cNvPr id="7" name="Rectangle 7">
            <a:extLst>
              <a:ext uri="{FF2B5EF4-FFF2-40B4-BE49-F238E27FC236}">
                <a16:creationId xmlns:a16="http://schemas.microsoft.com/office/drawing/2014/main" id="{BF8D9BAC-0A98-4425-8FC7-919062B8C1FD}"/>
              </a:ext>
            </a:extLst>
          </p:cNvPr>
          <p:cNvSpPr>
            <a:spLocks noGrp="1" noChangeArrowheads="1"/>
          </p:cNvSpPr>
          <p:nvPr>
            <p:ph type="dt" sz="half" idx="10"/>
          </p:nvPr>
        </p:nvSpPr>
        <p:spPr/>
        <p:txBody>
          <a:bodyPr/>
          <a:lstStyle>
            <a:lvl1pPr>
              <a:defRPr/>
            </a:lvl1pPr>
          </a:lstStyle>
          <a:p>
            <a:pPr>
              <a:defRPr/>
            </a:pPr>
            <a:endParaRPr lang="en-US"/>
          </a:p>
        </p:txBody>
      </p:sp>
      <p:sp>
        <p:nvSpPr>
          <p:cNvPr id="8" name="Rectangle 8">
            <a:extLst>
              <a:ext uri="{FF2B5EF4-FFF2-40B4-BE49-F238E27FC236}">
                <a16:creationId xmlns:a16="http://schemas.microsoft.com/office/drawing/2014/main" id="{AA26F604-B0AD-4C11-929A-AB84B5F56EF7}"/>
              </a:ext>
            </a:extLst>
          </p:cNvPr>
          <p:cNvSpPr>
            <a:spLocks noGrp="1" noChangeArrowheads="1"/>
          </p:cNvSpPr>
          <p:nvPr>
            <p:ph type="ftr" sz="quarter" idx="11"/>
          </p:nvPr>
        </p:nvSpPr>
        <p:spPr>
          <a:xfrm>
            <a:off x="3352800" y="6391275"/>
            <a:ext cx="2895600" cy="457200"/>
          </a:xfrm>
        </p:spPr>
        <p:txBody>
          <a:bodyPr/>
          <a:lstStyle>
            <a:lvl1pPr>
              <a:defRPr/>
            </a:lvl1pPr>
          </a:lstStyle>
          <a:p>
            <a:pPr>
              <a:defRPr/>
            </a:pPr>
            <a:endParaRPr lang="en-US"/>
          </a:p>
        </p:txBody>
      </p:sp>
      <p:sp>
        <p:nvSpPr>
          <p:cNvPr id="9" name="Rectangle 9">
            <a:extLst>
              <a:ext uri="{FF2B5EF4-FFF2-40B4-BE49-F238E27FC236}">
                <a16:creationId xmlns:a16="http://schemas.microsoft.com/office/drawing/2014/main" id="{0958A11E-CBE2-4FC0-B51A-6EBD55624E15}"/>
              </a:ext>
            </a:extLst>
          </p:cNvPr>
          <p:cNvSpPr>
            <a:spLocks noGrp="1" noChangeArrowheads="1"/>
          </p:cNvSpPr>
          <p:nvPr>
            <p:ph type="sldNum" sz="quarter" idx="12"/>
          </p:nvPr>
        </p:nvSpPr>
        <p:spPr>
          <a:xfrm>
            <a:off x="6858000" y="6391275"/>
            <a:ext cx="1600200" cy="457200"/>
          </a:xfrm>
        </p:spPr>
        <p:txBody>
          <a:bodyPr/>
          <a:lstStyle>
            <a:lvl1pPr>
              <a:defRPr/>
            </a:lvl1pPr>
          </a:lstStyle>
          <a:p>
            <a:fld id="{ADED9EF0-7EBE-468D-80FE-C964ED53DF95}" type="slidenum">
              <a:rPr lang="en-US" altLang="en-US"/>
              <a:pPr/>
              <a:t>‹#›</a:t>
            </a:fld>
            <a:endParaRPr lang="en-US" altLang="en-US"/>
          </a:p>
        </p:txBody>
      </p:sp>
    </p:spTree>
    <p:extLst>
      <p:ext uri="{BB962C8B-B14F-4D97-AF65-F5344CB8AC3E}">
        <p14:creationId xmlns:p14="http://schemas.microsoft.com/office/powerpoint/2010/main" val="3281133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12826FAC-918A-4F52-A14C-572675FD1F79}"/>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1A16921-8189-4626-B62E-0468788A4AD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F17EEFD-A7A2-463D-894C-B0D498F1E199}"/>
              </a:ext>
            </a:extLst>
          </p:cNvPr>
          <p:cNvSpPr>
            <a:spLocks noGrp="1" noChangeArrowheads="1"/>
          </p:cNvSpPr>
          <p:nvPr>
            <p:ph type="sldNum" sz="quarter" idx="12"/>
          </p:nvPr>
        </p:nvSpPr>
        <p:spPr>
          <a:ln/>
        </p:spPr>
        <p:txBody>
          <a:bodyPr/>
          <a:lstStyle>
            <a:lvl1pPr>
              <a:defRPr/>
            </a:lvl1pPr>
          </a:lstStyle>
          <a:p>
            <a:fld id="{45D7496B-1E86-495C-B989-3962FEF97185}" type="slidenum">
              <a:rPr lang="en-US" altLang="en-US"/>
              <a:pPr/>
              <a:t>‹#›</a:t>
            </a:fld>
            <a:endParaRPr lang="en-US" altLang="en-US"/>
          </a:p>
        </p:txBody>
      </p:sp>
    </p:spTree>
    <p:extLst>
      <p:ext uri="{BB962C8B-B14F-4D97-AF65-F5344CB8AC3E}">
        <p14:creationId xmlns:p14="http://schemas.microsoft.com/office/powerpoint/2010/main" val="2880608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34150" y="0"/>
            <a:ext cx="192405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2000" y="0"/>
            <a:ext cx="561975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5BA701CA-B886-4B34-8432-665CB9CF0F6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1815789-93A3-4D86-A36A-3500DF22CA9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193C1C2-53E0-42C8-927E-6C994B83351F}"/>
              </a:ext>
            </a:extLst>
          </p:cNvPr>
          <p:cNvSpPr>
            <a:spLocks noGrp="1" noChangeArrowheads="1"/>
          </p:cNvSpPr>
          <p:nvPr>
            <p:ph type="sldNum" sz="quarter" idx="12"/>
          </p:nvPr>
        </p:nvSpPr>
        <p:spPr>
          <a:ln/>
        </p:spPr>
        <p:txBody>
          <a:bodyPr/>
          <a:lstStyle>
            <a:lvl1pPr>
              <a:defRPr/>
            </a:lvl1pPr>
          </a:lstStyle>
          <a:p>
            <a:fld id="{71FBBB78-4FC8-4ADD-A5F7-CC63B6672F39}" type="slidenum">
              <a:rPr lang="en-US" altLang="en-US"/>
              <a:pPr/>
              <a:t>‹#›</a:t>
            </a:fld>
            <a:endParaRPr lang="en-US" altLang="en-US"/>
          </a:p>
        </p:txBody>
      </p:sp>
    </p:spTree>
    <p:extLst>
      <p:ext uri="{BB962C8B-B14F-4D97-AF65-F5344CB8AC3E}">
        <p14:creationId xmlns:p14="http://schemas.microsoft.com/office/powerpoint/2010/main" val="2516028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E11F9DF-D6BF-440B-91B7-9A330B9583D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21575CD-8562-4075-BDF2-CF42945E00B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57368A5-F3CD-45EF-8E50-FB649512840F}"/>
              </a:ext>
            </a:extLst>
          </p:cNvPr>
          <p:cNvSpPr>
            <a:spLocks noGrp="1" noChangeArrowheads="1"/>
          </p:cNvSpPr>
          <p:nvPr>
            <p:ph type="sldNum" sz="quarter" idx="12"/>
          </p:nvPr>
        </p:nvSpPr>
        <p:spPr>
          <a:ln/>
        </p:spPr>
        <p:txBody>
          <a:bodyPr/>
          <a:lstStyle>
            <a:lvl1pPr>
              <a:defRPr/>
            </a:lvl1pPr>
          </a:lstStyle>
          <a:p>
            <a:fld id="{59B27197-3A3D-4B40-8F04-66A5E395DC79}" type="slidenum">
              <a:rPr lang="en-US" altLang="en-US"/>
              <a:pPr/>
              <a:t>‹#›</a:t>
            </a:fld>
            <a:endParaRPr lang="en-US" altLang="en-US"/>
          </a:p>
        </p:txBody>
      </p:sp>
    </p:spTree>
    <p:extLst>
      <p:ext uri="{BB962C8B-B14F-4D97-AF65-F5344CB8AC3E}">
        <p14:creationId xmlns:p14="http://schemas.microsoft.com/office/powerpoint/2010/main" val="3380502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8C0FB87F-93E6-4895-9542-9039F44D5894}"/>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7DCEE9BB-023C-4A8F-A771-F65AF3AE1C0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938190A-1BC6-433A-A45D-A90282FB2411}"/>
              </a:ext>
            </a:extLst>
          </p:cNvPr>
          <p:cNvSpPr>
            <a:spLocks noGrp="1" noChangeArrowheads="1"/>
          </p:cNvSpPr>
          <p:nvPr>
            <p:ph type="sldNum" sz="quarter" idx="12"/>
          </p:nvPr>
        </p:nvSpPr>
        <p:spPr>
          <a:ln/>
        </p:spPr>
        <p:txBody>
          <a:bodyPr/>
          <a:lstStyle>
            <a:lvl1pPr>
              <a:defRPr/>
            </a:lvl1pPr>
          </a:lstStyle>
          <a:p>
            <a:fld id="{FC0CB9A4-405B-4648-90AF-0AC179CD263B}" type="slidenum">
              <a:rPr lang="en-US" altLang="en-US"/>
              <a:pPr/>
              <a:t>‹#›</a:t>
            </a:fld>
            <a:endParaRPr lang="en-US" altLang="en-US"/>
          </a:p>
        </p:txBody>
      </p:sp>
    </p:spTree>
    <p:extLst>
      <p:ext uri="{BB962C8B-B14F-4D97-AF65-F5344CB8AC3E}">
        <p14:creationId xmlns:p14="http://schemas.microsoft.com/office/powerpoint/2010/main" val="2495489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62000" y="1447800"/>
            <a:ext cx="3771900" cy="4038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86300" y="1447800"/>
            <a:ext cx="3771900" cy="4038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81A26F8A-28FB-4C03-8D7B-9C8ABC174A0F}"/>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E4944D3-4AA6-4106-AFF6-762E8E3DA11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F9C9AB89-F576-427C-B414-4CB5CC8D1946}"/>
              </a:ext>
            </a:extLst>
          </p:cNvPr>
          <p:cNvSpPr>
            <a:spLocks noGrp="1" noChangeArrowheads="1"/>
          </p:cNvSpPr>
          <p:nvPr>
            <p:ph type="sldNum" sz="quarter" idx="12"/>
          </p:nvPr>
        </p:nvSpPr>
        <p:spPr>
          <a:ln/>
        </p:spPr>
        <p:txBody>
          <a:bodyPr/>
          <a:lstStyle>
            <a:lvl1pPr>
              <a:defRPr/>
            </a:lvl1pPr>
          </a:lstStyle>
          <a:p>
            <a:fld id="{7816D528-7742-4FCC-A23E-E0A8DE182A4B}" type="slidenum">
              <a:rPr lang="en-US" altLang="en-US"/>
              <a:pPr/>
              <a:t>‹#›</a:t>
            </a:fld>
            <a:endParaRPr lang="en-US" altLang="en-US"/>
          </a:p>
        </p:txBody>
      </p:sp>
    </p:spTree>
    <p:extLst>
      <p:ext uri="{BB962C8B-B14F-4D97-AF65-F5344CB8AC3E}">
        <p14:creationId xmlns:p14="http://schemas.microsoft.com/office/powerpoint/2010/main" val="40732190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637308FB-8534-43BE-9568-CC76536A0A45}"/>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E2C296B8-2098-4453-83D1-1159D63DED9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D1158057-5C8B-4DF0-B752-4C756ACD8CA7}"/>
              </a:ext>
            </a:extLst>
          </p:cNvPr>
          <p:cNvSpPr>
            <a:spLocks noGrp="1" noChangeArrowheads="1"/>
          </p:cNvSpPr>
          <p:nvPr>
            <p:ph type="sldNum" sz="quarter" idx="12"/>
          </p:nvPr>
        </p:nvSpPr>
        <p:spPr>
          <a:ln/>
        </p:spPr>
        <p:txBody>
          <a:bodyPr/>
          <a:lstStyle>
            <a:lvl1pPr>
              <a:defRPr/>
            </a:lvl1pPr>
          </a:lstStyle>
          <a:p>
            <a:fld id="{EF842ECC-EB6E-4375-B55D-01C393CA8DAF}" type="slidenum">
              <a:rPr lang="en-US" altLang="en-US"/>
              <a:pPr/>
              <a:t>‹#›</a:t>
            </a:fld>
            <a:endParaRPr lang="en-US" altLang="en-US"/>
          </a:p>
        </p:txBody>
      </p:sp>
    </p:spTree>
    <p:extLst>
      <p:ext uri="{BB962C8B-B14F-4D97-AF65-F5344CB8AC3E}">
        <p14:creationId xmlns:p14="http://schemas.microsoft.com/office/powerpoint/2010/main" val="1473598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C08FBE9E-726C-4B02-893E-FDB275EF627C}"/>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27F4F967-C241-4D21-8A48-26562D734DD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5A8DA661-BA22-4266-BE7E-B391B64F3516}"/>
              </a:ext>
            </a:extLst>
          </p:cNvPr>
          <p:cNvSpPr>
            <a:spLocks noGrp="1" noChangeArrowheads="1"/>
          </p:cNvSpPr>
          <p:nvPr>
            <p:ph type="sldNum" sz="quarter" idx="12"/>
          </p:nvPr>
        </p:nvSpPr>
        <p:spPr>
          <a:ln/>
        </p:spPr>
        <p:txBody>
          <a:bodyPr/>
          <a:lstStyle>
            <a:lvl1pPr>
              <a:defRPr/>
            </a:lvl1pPr>
          </a:lstStyle>
          <a:p>
            <a:fld id="{79D48F0B-12DC-4637-B432-FEF49552A744}" type="slidenum">
              <a:rPr lang="en-US" altLang="en-US"/>
              <a:pPr/>
              <a:t>‹#›</a:t>
            </a:fld>
            <a:endParaRPr lang="en-US" altLang="en-US"/>
          </a:p>
        </p:txBody>
      </p:sp>
    </p:spTree>
    <p:extLst>
      <p:ext uri="{BB962C8B-B14F-4D97-AF65-F5344CB8AC3E}">
        <p14:creationId xmlns:p14="http://schemas.microsoft.com/office/powerpoint/2010/main" val="135864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3949F5FA-CDF1-4AE0-820D-C83349F1FBDC}"/>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B018CB81-8EC9-4D17-A3DA-242C5A92449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0438FC60-2BFB-4000-B716-4BF9B237E430}"/>
              </a:ext>
            </a:extLst>
          </p:cNvPr>
          <p:cNvSpPr>
            <a:spLocks noGrp="1" noChangeArrowheads="1"/>
          </p:cNvSpPr>
          <p:nvPr>
            <p:ph type="sldNum" sz="quarter" idx="12"/>
          </p:nvPr>
        </p:nvSpPr>
        <p:spPr>
          <a:ln/>
        </p:spPr>
        <p:txBody>
          <a:bodyPr/>
          <a:lstStyle>
            <a:lvl1pPr>
              <a:defRPr/>
            </a:lvl1pPr>
          </a:lstStyle>
          <a:p>
            <a:fld id="{40D8ACF7-7FF3-414C-AE6E-A5E6B7F23D75}" type="slidenum">
              <a:rPr lang="en-US" altLang="en-US"/>
              <a:pPr/>
              <a:t>‹#›</a:t>
            </a:fld>
            <a:endParaRPr lang="en-US" altLang="en-US"/>
          </a:p>
        </p:txBody>
      </p:sp>
    </p:spTree>
    <p:extLst>
      <p:ext uri="{BB962C8B-B14F-4D97-AF65-F5344CB8AC3E}">
        <p14:creationId xmlns:p14="http://schemas.microsoft.com/office/powerpoint/2010/main" val="2839276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429E56F6-669E-4733-8F48-5D38AF394DCC}"/>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44D445D7-69E3-44E1-9C58-3A165852C45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880BF05B-E9AC-4C09-A9F4-26E792964A14}"/>
              </a:ext>
            </a:extLst>
          </p:cNvPr>
          <p:cNvSpPr>
            <a:spLocks noGrp="1" noChangeArrowheads="1"/>
          </p:cNvSpPr>
          <p:nvPr>
            <p:ph type="sldNum" sz="quarter" idx="12"/>
          </p:nvPr>
        </p:nvSpPr>
        <p:spPr>
          <a:ln/>
        </p:spPr>
        <p:txBody>
          <a:bodyPr/>
          <a:lstStyle>
            <a:lvl1pPr>
              <a:defRPr/>
            </a:lvl1pPr>
          </a:lstStyle>
          <a:p>
            <a:fld id="{85FB1D41-74EC-4379-AEBB-8CB700217526}" type="slidenum">
              <a:rPr lang="en-US" altLang="en-US"/>
              <a:pPr/>
              <a:t>‹#›</a:t>
            </a:fld>
            <a:endParaRPr lang="en-US" altLang="en-US"/>
          </a:p>
        </p:txBody>
      </p:sp>
    </p:spTree>
    <p:extLst>
      <p:ext uri="{BB962C8B-B14F-4D97-AF65-F5344CB8AC3E}">
        <p14:creationId xmlns:p14="http://schemas.microsoft.com/office/powerpoint/2010/main" val="4074639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D292E826-C0B1-4882-856B-2FCAC42DFBCC}"/>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3A6E756-8D1C-4648-9CFE-221FEB32B9C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8CF06D1F-3E76-490D-88F1-D5E421578E13}"/>
              </a:ext>
            </a:extLst>
          </p:cNvPr>
          <p:cNvSpPr>
            <a:spLocks noGrp="1" noChangeArrowheads="1"/>
          </p:cNvSpPr>
          <p:nvPr>
            <p:ph type="sldNum" sz="quarter" idx="12"/>
          </p:nvPr>
        </p:nvSpPr>
        <p:spPr>
          <a:ln/>
        </p:spPr>
        <p:txBody>
          <a:bodyPr/>
          <a:lstStyle>
            <a:lvl1pPr>
              <a:defRPr/>
            </a:lvl1pPr>
          </a:lstStyle>
          <a:p>
            <a:fld id="{A05AAA38-3A09-4E73-8B90-4809AC11EBD3}" type="slidenum">
              <a:rPr lang="en-US" altLang="en-US"/>
              <a:pPr/>
              <a:t>‹#›</a:t>
            </a:fld>
            <a:endParaRPr lang="en-US" altLang="en-US"/>
          </a:p>
        </p:txBody>
      </p:sp>
    </p:spTree>
    <p:extLst>
      <p:ext uri="{BB962C8B-B14F-4D97-AF65-F5344CB8AC3E}">
        <p14:creationId xmlns:p14="http://schemas.microsoft.com/office/powerpoint/2010/main" val="3976184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7BCF68-8DDC-4FFD-A885-C2D10FA5AF92}"/>
              </a:ext>
            </a:extLst>
          </p:cNvPr>
          <p:cNvSpPr>
            <a:spLocks noGrp="1" noChangeArrowheads="1"/>
          </p:cNvSpPr>
          <p:nvPr>
            <p:ph type="title"/>
          </p:nvPr>
        </p:nvSpPr>
        <p:spPr bwMode="auto">
          <a:xfrm>
            <a:off x="762000" y="0"/>
            <a:ext cx="7696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FBD5EAD4-08D6-4667-83EA-EBF2746AEC1A}"/>
              </a:ext>
            </a:extLst>
          </p:cNvPr>
          <p:cNvSpPr>
            <a:spLocks noGrp="1" noChangeArrowheads="1"/>
          </p:cNvSpPr>
          <p:nvPr>
            <p:ph type="body" idx="1"/>
          </p:nvPr>
        </p:nvSpPr>
        <p:spPr bwMode="auto">
          <a:xfrm>
            <a:off x="762000" y="1447800"/>
            <a:ext cx="7696200"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20836" name="Rectangle 4">
            <a:extLst>
              <a:ext uri="{FF2B5EF4-FFF2-40B4-BE49-F238E27FC236}">
                <a16:creationId xmlns:a16="http://schemas.microsoft.com/office/drawing/2014/main" id="{4DC35DCF-DBEA-42FD-BD65-AAD18FF09FA8}"/>
              </a:ext>
            </a:extLst>
          </p:cNvPr>
          <p:cNvSpPr>
            <a:spLocks noGrp="1" noChangeArrowheads="1"/>
          </p:cNvSpPr>
          <p:nvPr>
            <p:ph type="dt" sz="half" idx="2"/>
          </p:nvPr>
        </p:nvSpPr>
        <p:spPr bwMode="auto">
          <a:xfrm>
            <a:off x="762000" y="6391275"/>
            <a:ext cx="2057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cs typeface="+mn-cs"/>
              </a:defRPr>
            </a:lvl1pPr>
          </a:lstStyle>
          <a:p>
            <a:pPr>
              <a:defRPr/>
            </a:pPr>
            <a:endParaRPr lang="en-US"/>
          </a:p>
        </p:txBody>
      </p:sp>
      <p:sp>
        <p:nvSpPr>
          <p:cNvPr id="120837" name="Rectangle 5">
            <a:extLst>
              <a:ext uri="{FF2B5EF4-FFF2-40B4-BE49-F238E27FC236}">
                <a16:creationId xmlns:a16="http://schemas.microsoft.com/office/drawing/2014/main" id="{6EB91D63-F386-46F4-AB73-25F6AF8F63BC}"/>
              </a:ext>
            </a:extLst>
          </p:cNvPr>
          <p:cNvSpPr>
            <a:spLocks noGrp="1" noChangeArrowheads="1"/>
          </p:cNvSpPr>
          <p:nvPr>
            <p:ph type="ftr" sz="quarter" idx="3"/>
          </p:nvPr>
        </p:nvSpPr>
        <p:spPr bwMode="auto">
          <a:xfrm>
            <a:off x="3352800" y="6403975"/>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cs typeface="+mn-cs"/>
              </a:defRPr>
            </a:lvl1pPr>
          </a:lstStyle>
          <a:p>
            <a:pPr>
              <a:defRPr/>
            </a:pPr>
            <a:endParaRPr lang="en-US"/>
          </a:p>
        </p:txBody>
      </p:sp>
      <p:sp>
        <p:nvSpPr>
          <p:cNvPr id="120838" name="Rectangle 6">
            <a:extLst>
              <a:ext uri="{FF2B5EF4-FFF2-40B4-BE49-F238E27FC236}">
                <a16:creationId xmlns:a16="http://schemas.microsoft.com/office/drawing/2014/main" id="{178359CF-E1C1-4AE2-BCC2-50D19859249E}"/>
              </a:ext>
            </a:extLst>
          </p:cNvPr>
          <p:cNvSpPr>
            <a:spLocks noGrp="1" noChangeArrowheads="1"/>
          </p:cNvSpPr>
          <p:nvPr>
            <p:ph type="sldNum" sz="quarter" idx="4"/>
          </p:nvPr>
        </p:nvSpPr>
        <p:spPr bwMode="auto">
          <a:xfrm>
            <a:off x="6858000" y="6400800"/>
            <a:ext cx="16002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fld id="{7BC939A6-2F1F-48CD-BE00-2440E993581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806"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Lst>
  <p:txStyles>
    <p:titleStyle>
      <a:lvl1pPr algn="l" rtl="0" eaLnBrk="0" fontAlgn="base" hangingPunct="0">
        <a:spcBef>
          <a:spcPct val="0"/>
        </a:spcBef>
        <a:spcAft>
          <a:spcPct val="0"/>
        </a:spcAft>
        <a:defRPr sz="3300">
          <a:solidFill>
            <a:schemeClr val="tx2"/>
          </a:solidFill>
          <a:latin typeface="+mj-lt"/>
          <a:ea typeface="+mj-ea"/>
          <a:cs typeface="+mj-cs"/>
        </a:defRPr>
      </a:lvl1pPr>
      <a:lvl2pPr algn="l" rtl="0" eaLnBrk="0" fontAlgn="base" hangingPunct="0">
        <a:spcBef>
          <a:spcPct val="0"/>
        </a:spcBef>
        <a:spcAft>
          <a:spcPct val="0"/>
        </a:spcAft>
        <a:defRPr sz="3300">
          <a:solidFill>
            <a:schemeClr val="tx2"/>
          </a:solidFill>
          <a:latin typeface="Palatino Linotype" pitchFamily="18" charset="0"/>
        </a:defRPr>
      </a:lvl2pPr>
      <a:lvl3pPr algn="l" rtl="0" eaLnBrk="0" fontAlgn="base" hangingPunct="0">
        <a:spcBef>
          <a:spcPct val="0"/>
        </a:spcBef>
        <a:spcAft>
          <a:spcPct val="0"/>
        </a:spcAft>
        <a:defRPr sz="3300">
          <a:solidFill>
            <a:schemeClr val="tx2"/>
          </a:solidFill>
          <a:latin typeface="Palatino Linotype" pitchFamily="18" charset="0"/>
        </a:defRPr>
      </a:lvl3pPr>
      <a:lvl4pPr algn="l" rtl="0" eaLnBrk="0" fontAlgn="base" hangingPunct="0">
        <a:spcBef>
          <a:spcPct val="0"/>
        </a:spcBef>
        <a:spcAft>
          <a:spcPct val="0"/>
        </a:spcAft>
        <a:defRPr sz="3300">
          <a:solidFill>
            <a:schemeClr val="tx2"/>
          </a:solidFill>
          <a:latin typeface="Palatino Linotype" pitchFamily="18" charset="0"/>
        </a:defRPr>
      </a:lvl4pPr>
      <a:lvl5pPr algn="l" rtl="0" eaLnBrk="0" fontAlgn="base" hangingPunct="0">
        <a:spcBef>
          <a:spcPct val="0"/>
        </a:spcBef>
        <a:spcAft>
          <a:spcPct val="0"/>
        </a:spcAft>
        <a:defRPr sz="3300">
          <a:solidFill>
            <a:schemeClr val="tx2"/>
          </a:solidFill>
          <a:latin typeface="Palatino Linotype" pitchFamily="18" charset="0"/>
        </a:defRPr>
      </a:lvl5pPr>
      <a:lvl6pPr marL="457200" algn="l" rtl="0" fontAlgn="base">
        <a:spcBef>
          <a:spcPct val="0"/>
        </a:spcBef>
        <a:spcAft>
          <a:spcPct val="0"/>
        </a:spcAft>
        <a:defRPr sz="3300">
          <a:solidFill>
            <a:schemeClr val="tx2"/>
          </a:solidFill>
          <a:latin typeface="Palatino Linotype" pitchFamily="18" charset="0"/>
        </a:defRPr>
      </a:lvl6pPr>
      <a:lvl7pPr marL="914400" algn="l" rtl="0" fontAlgn="base">
        <a:spcBef>
          <a:spcPct val="0"/>
        </a:spcBef>
        <a:spcAft>
          <a:spcPct val="0"/>
        </a:spcAft>
        <a:defRPr sz="3300">
          <a:solidFill>
            <a:schemeClr val="tx2"/>
          </a:solidFill>
          <a:latin typeface="Palatino Linotype" pitchFamily="18" charset="0"/>
        </a:defRPr>
      </a:lvl7pPr>
      <a:lvl8pPr marL="1371600" algn="l" rtl="0" fontAlgn="base">
        <a:spcBef>
          <a:spcPct val="0"/>
        </a:spcBef>
        <a:spcAft>
          <a:spcPct val="0"/>
        </a:spcAft>
        <a:defRPr sz="3300">
          <a:solidFill>
            <a:schemeClr val="tx2"/>
          </a:solidFill>
          <a:latin typeface="Palatino Linotype" pitchFamily="18" charset="0"/>
        </a:defRPr>
      </a:lvl8pPr>
      <a:lvl9pPr marL="1828800" algn="l" rtl="0" fontAlgn="base">
        <a:spcBef>
          <a:spcPct val="0"/>
        </a:spcBef>
        <a:spcAft>
          <a:spcPct val="0"/>
        </a:spcAft>
        <a:defRPr sz="3300">
          <a:solidFill>
            <a:schemeClr val="tx2"/>
          </a:solidFill>
          <a:latin typeface="Palatino Linotype" pitchFamily="18" charset="0"/>
        </a:defRPr>
      </a:lvl9pPr>
    </p:titleStyle>
    <p:bodyStyle>
      <a:lvl1pPr marL="342900" indent="-342900" algn="l" rtl="0" eaLnBrk="0" fontAlgn="base" hangingPunct="0">
        <a:spcBef>
          <a:spcPct val="20000"/>
        </a:spcBef>
        <a:spcAft>
          <a:spcPct val="0"/>
        </a:spcAft>
        <a:buClr>
          <a:schemeClr val="bg2"/>
        </a:buClr>
        <a:buSzPct val="70000"/>
        <a:buFont typeface="Wingdings" panose="05000000000000000000" pitchFamily="2" charset="2"/>
        <a:buChar char="l"/>
        <a:defRPr sz="31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SzPct val="150000"/>
        <a:buChar char="•"/>
        <a:defRPr sz="2600">
          <a:solidFill>
            <a:schemeClr val="tx1"/>
          </a:solidFill>
          <a:latin typeface="+mn-lt"/>
        </a:defRPr>
      </a:lvl2pPr>
      <a:lvl3pPr marL="1143000" indent="-228600" algn="l" rtl="0" eaLnBrk="0" fontAlgn="base" hangingPunct="0">
        <a:spcBef>
          <a:spcPct val="20000"/>
        </a:spcBef>
        <a:spcAft>
          <a:spcPct val="0"/>
        </a:spcAft>
        <a:buClr>
          <a:schemeClr val="tx1"/>
        </a:buClr>
        <a:buSzPct val="150000"/>
        <a:buChar char="•"/>
        <a:defRPr sz="2200">
          <a:solidFill>
            <a:schemeClr val="tx1"/>
          </a:solidFill>
          <a:latin typeface="+mn-lt"/>
        </a:defRPr>
      </a:lvl3pPr>
      <a:lvl4pPr marL="1600200" indent="-228600" algn="l" rtl="0" eaLnBrk="0" fontAlgn="base" hangingPunct="0">
        <a:spcBef>
          <a:spcPct val="20000"/>
        </a:spcBef>
        <a:spcAft>
          <a:spcPct val="0"/>
        </a:spcAft>
        <a:buClr>
          <a:schemeClr val="tx2"/>
        </a:buClr>
        <a:buSzPct val="150000"/>
        <a:buChar char="•"/>
        <a:defRPr sz="2000">
          <a:solidFill>
            <a:schemeClr val="tx1"/>
          </a:solidFill>
          <a:latin typeface="+mn-lt"/>
        </a:defRPr>
      </a:lvl4pPr>
      <a:lvl5pPr marL="2057400" indent="-228600" algn="l" rtl="0" eaLnBrk="0" fontAlgn="base" hangingPunct="0">
        <a:spcBef>
          <a:spcPct val="20000"/>
        </a:spcBef>
        <a:spcAft>
          <a:spcPct val="0"/>
        </a:spcAft>
        <a:buClr>
          <a:schemeClr val="folHlink"/>
        </a:buClr>
        <a:buSzPct val="150000"/>
        <a:buChar char="•"/>
        <a:defRPr sz="2000">
          <a:solidFill>
            <a:schemeClr val="tx1"/>
          </a:solidFill>
          <a:latin typeface="+mn-lt"/>
        </a:defRPr>
      </a:lvl5pPr>
      <a:lvl6pPr marL="2514600" indent="-228600" algn="l" rtl="0" fontAlgn="base">
        <a:spcBef>
          <a:spcPct val="20000"/>
        </a:spcBef>
        <a:spcAft>
          <a:spcPct val="0"/>
        </a:spcAft>
        <a:buClr>
          <a:schemeClr val="folHlink"/>
        </a:buClr>
        <a:buSzPct val="150000"/>
        <a:buChar char="•"/>
        <a:defRPr sz="2000">
          <a:solidFill>
            <a:schemeClr val="tx1"/>
          </a:solidFill>
          <a:latin typeface="+mn-lt"/>
        </a:defRPr>
      </a:lvl6pPr>
      <a:lvl7pPr marL="2971800" indent="-228600" algn="l" rtl="0" fontAlgn="base">
        <a:spcBef>
          <a:spcPct val="20000"/>
        </a:spcBef>
        <a:spcAft>
          <a:spcPct val="0"/>
        </a:spcAft>
        <a:buClr>
          <a:schemeClr val="folHlink"/>
        </a:buClr>
        <a:buSzPct val="150000"/>
        <a:buChar char="•"/>
        <a:defRPr sz="2000">
          <a:solidFill>
            <a:schemeClr val="tx1"/>
          </a:solidFill>
          <a:latin typeface="+mn-lt"/>
        </a:defRPr>
      </a:lvl7pPr>
      <a:lvl8pPr marL="3429000" indent="-228600" algn="l" rtl="0" fontAlgn="base">
        <a:spcBef>
          <a:spcPct val="20000"/>
        </a:spcBef>
        <a:spcAft>
          <a:spcPct val="0"/>
        </a:spcAft>
        <a:buClr>
          <a:schemeClr val="folHlink"/>
        </a:buClr>
        <a:buSzPct val="150000"/>
        <a:buChar char="•"/>
        <a:defRPr sz="2000">
          <a:solidFill>
            <a:schemeClr val="tx1"/>
          </a:solidFill>
          <a:latin typeface="+mn-lt"/>
        </a:defRPr>
      </a:lvl8pPr>
      <a:lvl9pPr marL="3886200" indent="-228600" algn="l" rtl="0" fontAlgn="base">
        <a:spcBef>
          <a:spcPct val="20000"/>
        </a:spcBef>
        <a:spcAft>
          <a:spcPct val="0"/>
        </a:spcAft>
        <a:buClr>
          <a:schemeClr val="folHlink"/>
        </a:buClr>
        <a:buSzPct val="150000"/>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5256F02A-615C-460D-B259-5F8ECB2C2A72}"/>
              </a:ext>
            </a:extLst>
          </p:cNvPr>
          <p:cNvSpPr>
            <a:spLocks noGrp="1" noChangeArrowheads="1"/>
          </p:cNvSpPr>
          <p:nvPr>
            <p:ph type="ctrTitle"/>
          </p:nvPr>
        </p:nvSpPr>
        <p:spPr/>
        <p:txBody>
          <a:bodyPr/>
          <a:lstStyle/>
          <a:p>
            <a:r>
              <a:rPr lang="en-US" altLang="en-US" sz="4000" b="1" u="sng"/>
              <a:t>Advanced State Modeling</a:t>
            </a:r>
            <a:endParaRPr lang="en-US" altLang="en-US" sz="4000" u="sng"/>
          </a:p>
        </p:txBody>
      </p:sp>
      <p:sp>
        <p:nvSpPr>
          <p:cNvPr id="3075" name="Rectangle 3">
            <a:extLst>
              <a:ext uri="{FF2B5EF4-FFF2-40B4-BE49-F238E27FC236}">
                <a16:creationId xmlns:a16="http://schemas.microsoft.com/office/drawing/2014/main" id="{FCA40BAA-B139-4F21-8A9B-B7AC5D288A03}"/>
              </a:ext>
            </a:extLst>
          </p:cNvPr>
          <p:cNvSpPr>
            <a:spLocks noGrp="1" noChangeArrowheads="1"/>
          </p:cNvSpPr>
          <p:nvPr>
            <p:ph type="subTitle" idx="1"/>
          </p:nvPr>
        </p:nvSpPr>
        <p:spPr/>
        <p:txBody>
          <a:bodyPr/>
          <a:lstStyle/>
          <a:p>
            <a:pPr eaLnBrk="1" hangingPunct="1"/>
            <a:endParaRPr lang="en-US"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50F47E10-5402-40CE-9E01-C232C439D1D2}"/>
              </a:ext>
            </a:extLst>
          </p:cNvPr>
          <p:cNvSpPr>
            <a:spLocks noGrp="1"/>
          </p:cNvSpPr>
          <p:nvPr>
            <p:ph type="title"/>
          </p:nvPr>
        </p:nvSpPr>
        <p:spPr/>
        <p:txBody>
          <a:bodyPr/>
          <a:lstStyle/>
          <a:p>
            <a:endParaRPr lang="en-US" altLang="en-US"/>
          </a:p>
        </p:txBody>
      </p:sp>
      <p:sp>
        <p:nvSpPr>
          <p:cNvPr id="12291" name="Content Placeholder 2">
            <a:extLst>
              <a:ext uri="{FF2B5EF4-FFF2-40B4-BE49-F238E27FC236}">
                <a16:creationId xmlns:a16="http://schemas.microsoft.com/office/drawing/2014/main" id="{961ED868-FF29-44BB-91D5-34106A5EC46F}"/>
              </a:ext>
            </a:extLst>
          </p:cNvPr>
          <p:cNvSpPr>
            <a:spLocks noGrp="1"/>
          </p:cNvSpPr>
          <p:nvPr>
            <p:ph idx="1"/>
          </p:nvPr>
        </p:nvSpPr>
        <p:spPr>
          <a:xfrm>
            <a:off x="762000" y="304800"/>
            <a:ext cx="7696200" cy="6400800"/>
          </a:xfrm>
        </p:spPr>
        <p:txBody>
          <a:bodyPr/>
          <a:lstStyle/>
          <a:p>
            <a:pPr algn="just"/>
            <a:r>
              <a:rPr lang="en-US" altLang="en-US" sz="2000" u="sng">
                <a:solidFill>
                  <a:srgbClr val="FF33CC"/>
                </a:solidFill>
                <a:latin typeface="Arial Black" panose="020B0A04020102020204" pitchFamily="34" charset="0"/>
              </a:rPr>
              <a:t>States may be nested to an arbitrary depth</a:t>
            </a:r>
            <a:r>
              <a:rPr lang="en-US" altLang="en-US" sz="2000" u="sng"/>
              <a:t>.</a:t>
            </a:r>
            <a:r>
              <a:rPr lang="en-US" altLang="en-US" sz="2000"/>
              <a:t> A nested state </a:t>
            </a:r>
            <a:r>
              <a:rPr lang="en-US" altLang="en-US" sz="2000">
                <a:solidFill>
                  <a:srgbClr val="0000FF"/>
                </a:solidFill>
              </a:rPr>
              <a:t>receives the outgoing transitions of its composite state</a:t>
            </a:r>
            <a:r>
              <a:rPr lang="en-US" altLang="en-US" sz="2000"/>
              <a:t>. (By necessity, only ingoing transitions with a specified nested state can be shared, or there would be ambiguity.)</a:t>
            </a:r>
          </a:p>
          <a:p>
            <a:pPr algn="just"/>
            <a:r>
              <a:rPr lang="en-US" altLang="en-US" sz="2000">
                <a:latin typeface="Arial Narrow" panose="020B0606020202030204" pitchFamily="34" charset="0"/>
              </a:rPr>
              <a:t>Figure shows a state diagram for an automobile automatic transmission. The transmission can be in reverse, neutral, or forward; if it is in forward, it can be in first, second, or third gear. States First, Second, and Third are nested states of state Forward.</a:t>
            </a:r>
          </a:p>
          <a:p>
            <a:endParaRPr lang="en-US" altLang="en-US"/>
          </a:p>
        </p:txBody>
      </p:sp>
      <p:pic>
        <p:nvPicPr>
          <p:cNvPr id="12292" name="Picture 3">
            <a:extLst>
              <a:ext uri="{FF2B5EF4-FFF2-40B4-BE49-F238E27FC236}">
                <a16:creationId xmlns:a16="http://schemas.microsoft.com/office/drawing/2014/main" id="{DAE17E13-972D-4371-98C3-9C46E8A71960}"/>
              </a:ext>
            </a:extLst>
          </p:cNvPr>
          <p:cNvPicPr>
            <a:picLocks noChangeAspect="1" noChangeArrowheads="1"/>
          </p:cNvPicPr>
          <p:nvPr/>
        </p:nvPicPr>
        <p:blipFill>
          <a:blip r:embed="rId2">
            <a:lum bright="-46000" contrast="74000"/>
            <a:extLst>
              <a:ext uri="{28A0092B-C50C-407E-A947-70E740481C1C}">
                <a14:useLocalDpi xmlns:a14="http://schemas.microsoft.com/office/drawing/2010/main" val="0"/>
              </a:ext>
            </a:extLst>
          </a:blip>
          <a:srcRect/>
          <a:stretch>
            <a:fillRect/>
          </a:stretch>
        </p:blipFill>
        <p:spPr bwMode="auto">
          <a:xfrm>
            <a:off x="609600" y="2895600"/>
            <a:ext cx="8153400" cy="396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1A6BBCA8-606F-4C53-905E-79F13DAFA25F}"/>
              </a:ext>
            </a:extLst>
          </p:cNvPr>
          <p:cNvSpPr>
            <a:spLocks noGrp="1"/>
          </p:cNvSpPr>
          <p:nvPr>
            <p:ph type="title"/>
          </p:nvPr>
        </p:nvSpPr>
        <p:spPr/>
        <p:txBody>
          <a:bodyPr/>
          <a:lstStyle/>
          <a:p>
            <a:endParaRPr lang="en-US" altLang="en-US"/>
          </a:p>
        </p:txBody>
      </p:sp>
      <p:sp>
        <p:nvSpPr>
          <p:cNvPr id="104451" name="Content Placeholder 2">
            <a:extLst>
              <a:ext uri="{FF2B5EF4-FFF2-40B4-BE49-F238E27FC236}">
                <a16:creationId xmlns:a16="http://schemas.microsoft.com/office/drawing/2014/main" id="{64B3F671-86FE-4E69-9A61-16E2544EE42F}"/>
              </a:ext>
            </a:extLst>
          </p:cNvPr>
          <p:cNvSpPr>
            <a:spLocks noGrp="1"/>
          </p:cNvSpPr>
          <p:nvPr>
            <p:ph idx="1"/>
          </p:nvPr>
        </p:nvSpPr>
        <p:spPr>
          <a:xfrm>
            <a:off x="762000" y="228600"/>
            <a:ext cx="7696200" cy="4038600"/>
          </a:xfrm>
        </p:spPr>
        <p:txBody>
          <a:bodyPr/>
          <a:lstStyle/>
          <a:p>
            <a:pPr algn="just"/>
            <a:r>
              <a:rPr lang="en-US" altLang="en-US" sz="2400">
                <a:latin typeface="Berlin Sans FB" panose="020E0602020502020306" pitchFamily="34" charset="0"/>
              </a:rPr>
              <a:t>Figure shows a simple example for </a:t>
            </a:r>
            <a:r>
              <a:rPr lang="en-US" altLang="en-US" sz="2400">
                <a:solidFill>
                  <a:srgbClr val="0000FF"/>
                </a:solidFill>
                <a:latin typeface="Berlin Sans FB" panose="020E0602020502020306" pitchFamily="34" charset="0"/>
              </a:rPr>
              <a:t>servicing an airplane</a:t>
            </a:r>
            <a:r>
              <a:rPr lang="en-US" altLang="en-US" sz="2400">
                <a:latin typeface="Berlin Sans FB" panose="020E0602020502020306" pitchFamily="34" charset="0"/>
              </a:rPr>
              <a:t>. The </a:t>
            </a:r>
            <a:r>
              <a:rPr lang="en-US" altLang="en-US" sz="2400">
                <a:solidFill>
                  <a:srgbClr val="FF33CC"/>
                </a:solidFill>
                <a:latin typeface="Berlin Sans FB" panose="020E0602020502020306" pitchFamily="34" charset="0"/>
              </a:rPr>
              <a:t>flight attendants </a:t>
            </a:r>
            <a:r>
              <a:rPr lang="en-US" altLang="en-US" sz="2400">
                <a:latin typeface="Berlin Sans FB" panose="020E0602020502020306" pitchFamily="34" charset="0"/>
              </a:rPr>
              <a:t>must clean the trash, the </a:t>
            </a:r>
            <a:r>
              <a:rPr lang="en-US" altLang="en-US" sz="2400">
                <a:solidFill>
                  <a:srgbClr val="FF33CC"/>
                </a:solidFill>
                <a:latin typeface="Berlin Sans FB" panose="020E0602020502020306" pitchFamily="34" charset="0"/>
              </a:rPr>
              <a:t>ground crew</a:t>
            </a:r>
            <a:r>
              <a:rPr lang="en-US" altLang="en-US" sz="2400">
                <a:latin typeface="Berlin Sans FB" panose="020E0602020502020306" pitchFamily="34" charset="0"/>
              </a:rPr>
              <a:t> must add fuel, and </a:t>
            </a:r>
            <a:r>
              <a:rPr lang="en-US" altLang="en-US" sz="2400">
                <a:solidFill>
                  <a:srgbClr val="FF33CC"/>
                </a:solidFill>
                <a:latin typeface="Berlin Sans FB" panose="020E0602020502020306" pitchFamily="34" charset="0"/>
              </a:rPr>
              <a:t>catering </a:t>
            </a:r>
            <a:r>
              <a:rPr lang="en-US" altLang="en-US" sz="2400">
                <a:latin typeface="Berlin Sans FB" panose="020E0602020502020306" pitchFamily="34" charset="0"/>
              </a:rPr>
              <a:t>must load food and drink before a plane is serviced and ready for its next flight.</a:t>
            </a:r>
          </a:p>
          <a:p>
            <a:pPr algn="just"/>
            <a:endParaRPr lang="en-US" altLang="en-US" sz="2400">
              <a:latin typeface="Berlin Sans FB" panose="020E0602020502020306" pitchFamily="34" charset="0"/>
            </a:endParaRPr>
          </a:p>
          <a:p>
            <a:endParaRPr lang="en-US" altLang="en-US"/>
          </a:p>
        </p:txBody>
      </p:sp>
      <p:pic>
        <p:nvPicPr>
          <p:cNvPr id="104452" name="Picture 3">
            <a:extLst>
              <a:ext uri="{FF2B5EF4-FFF2-40B4-BE49-F238E27FC236}">
                <a16:creationId xmlns:a16="http://schemas.microsoft.com/office/drawing/2014/main" id="{3EA83207-0EB0-4FBC-BD2B-247192B58F2F}"/>
              </a:ext>
            </a:extLst>
          </p:cNvPr>
          <p:cNvPicPr>
            <a:picLocks noChangeAspect="1" noChangeArrowheads="1"/>
          </p:cNvPicPr>
          <p:nvPr/>
        </p:nvPicPr>
        <p:blipFill>
          <a:blip r:embed="rId2">
            <a:lum bright="-46000" contrast="78000"/>
            <a:extLst>
              <a:ext uri="{28A0092B-C50C-407E-A947-70E740481C1C}">
                <a14:useLocalDpi xmlns:a14="http://schemas.microsoft.com/office/drawing/2010/main" val="0"/>
              </a:ext>
            </a:extLst>
          </a:blip>
          <a:srcRect/>
          <a:stretch>
            <a:fillRect/>
          </a:stretch>
        </p:blipFill>
        <p:spPr bwMode="auto">
          <a:xfrm>
            <a:off x="1066800" y="2057400"/>
            <a:ext cx="68580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1">
            <a:extLst>
              <a:ext uri="{FF2B5EF4-FFF2-40B4-BE49-F238E27FC236}">
                <a16:creationId xmlns:a16="http://schemas.microsoft.com/office/drawing/2014/main" id="{2D7711CB-CDCA-4647-958E-D0F47DD0B491}"/>
              </a:ext>
            </a:extLst>
          </p:cNvPr>
          <p:cNvSpPr>
            <a:spLocks noGrp="1"/>
          </p:cNvSpPr>
          <p:nvPr>
            <p:ph type="title"/>
          </p:nvPr>
        </p:nvSpPr>
        <p:spPr>
          <a:xfrm>
            <a:off x="762000" y="0"/>
            <a:ext cx="7696200" cy="990600"/>
          </a:xfrm>
        </p:spPr>
        <p:txBody>
          <a:bodyPr/>
          <a:lstStyle/>
          <a:p>
            <a:r>
              <a:rPr lang="en-US" altLang="en-US" sz="3600" b="1" i="1">
                <a:solidFill>
                  <a:srgbClr val="0000FF"/>
                </a:solidFill>
              </a:rPr>
              <a:t>Object Flows</a:t>
            </a:r>
          </a:p>
        </p:txBody>
      </p:sp>
      <p:sp>
        <p:nvSpPr>
          <p:cNvPr id="105475" name="Content Placeholder 2">
            <a:extLst>
              <a:ext uri="{FF2B5EF4-FFF2-40B4-BE49-F238E27FC236}">
                <a16:creationId xmlns:a16="http://schemas.microsoft.com/office/drawing/2014/main" id="{2724300C-668E-4ED0-8650-98BDA2765901}"/>
              </a:ext>
            </a:extLst>
          </p:cNvPr>
          <p:cNvSpPr>
            <a:spLocks noGrp="1"/>
          </p:cNvSpPr>
          <p:nvPr>
            <p:ph idx="1"/>
          </p:nvPr>
        </p:nvSpPr>
        <p:spPr/>
        <p:txBody>
          <a:bodyPr/>
          <a:lstStyle/>
          <a:p>
            <a:pPr algn="just"/>
            <a:r>
              <a:rPr lang="en-US" altLang="en-US" sz="2800">
                <a:latin typeface="Agency FB" panose="020B0503020202020204" pitchFamily="34" charset="0"/>
              </a:rPr>
              <a:t>Sometimes it is helpful to see the </a:t>
            </a:r>
            <a:r>
              <a:rPr lang="en-US" altLang="en-US" sz="2800" u="sng">
                <a:solidFill>
                  <a:srgbClr val="C00000"/>
                </a:solidFill>
                <a:latin typeface="Agency FB" panose="020B0503020202020204" pitchFamily="34" charset="0"/>
              </a:rPr>
              <a:t>relationships between </a:t>
            </a:r>
            <a:r>
              <a:rPr lang="en-US" altLang="en-US" sz="2800" u="sng">
                <a:latin typeface="Agency FB" panose="020B0503020202020204" pitchFamily="34" charset="0"/>
              </a:rPr>
              <a:t>an </a:t>
            </a:r>
            <a:r>
              <a:rPr lang="en-US" altLang="en-US" sz="2800" u="sng">
                <a:solidFill>
                  <a:srgbClr val="FF33CC"/>
                </a:solidFill>
                <a:latin typeface="Agency FB" panose="020B0503020202020204" pitchFamily="34" charset="0"/>
              </a:rPr>
              <a:t>operation</a:t>
            </a:r>
            <a:r>
              <a:rPr lang="en-US" altLang="en-US" sz="2800" u="sng">
                <a:latin typeface="Agency FB" panose="020B0503020202020204" pitchFamily="34" charset="0"/>
              </a:rPr>
              <a:t> and the </a:t>
            </a:r>
            <a:r>
              <a:rPr lang="en-US" altLang="en-US" sz="2800" u="sng">
                <a:solidFill>
                  <a:srgbClr val="0000FF"/>
                </a:solidFill>
                <a:latin typeface="Agency FB" panose="020B0503020202020204" pitchFamily="34" charset="0"/>
              </a:rPr>
              <a:t>objects that are its argument values or results</a:t>
            </a:r>
            <a:r>
              <a:rPr lang="en-US" altLang="en-US" sz="2800">
                <a:solidFill>
                  <a:srgbClr val="0000FF"/>
                </a:solidFill>
                <a:latin typeface="Agency FB" panose="020B0503020202020204" pitchFamily="34" charset="0"/>
              </a:rPr>
              <a:t>.</a:t>
            </a:r>
            <a:r>
              <a:rPr lang="en-US" altLang="en-US" sz="2800">
                <a:latin typeface="Agency FB" panose="020B0503020202020204" pitchFamily="34" charset="0"/>
              </a:rPr>
              <a:t> </a:t>
            </a:r>
          </a:p>
          <a:p>
            <a:pPr algn="just"/>
            <a:r>
              <a:rPr lang="en-US" altLang="en-US" sz="2800">
                <a:latin typeface="Agency FB" panose="020B0503020202020204" pitchFamily="34" charset="0"/>
              </a:rPr>
              <a:t>An activity diagram can show </a:t>
            </a:r>
            <a:r>
              <a:rPr lang="en-US" altLang="en-US" sz="2800" u="sng">
                <a:solidFill>
                  <a:srgbClr val="0000FF"/>
                </a:solidFill>
                <a:latin typeface="Agency FB" panose="020B0503020202020204" pitchFamily="34" charset="0"/>
              </a:rPr>
              <a:t>objects</a:t>
            </a:r>
            <a:r>
              <a:rPr lang="en-US" altLang="en-US" sz="2800">
                <a:latin typeface="Agency FB" panose="020B0503020202020204" pitchFamily="34" charset="0"/>
              </a:rPr>
              <a:t> that are </a:t>
            </a:r>
            <a:r>
              <a:rPr lang="en-US" altLang="en-US" sz="2800" u="sng">
                <a:solidFill>
                  <a:srgbClr val="0000FF"/>
                </a:solidFill>
                <a:latin typeface="Agency FB" panose="020B0503020202020204" pitchFamily="34" charset="0"/>
              </a:rPr>
              <a:t>inputs</a:t>
            </a:r>
            <a:r>
              <a:rPr lang="en-US" altLang="en-US" sz="2800">
                <a:latin typeface="Agency FB" panose="020B0503020202020204" pitchFamily="34" charset="0"/>
              </a:rPr>
              <a:t> to or </a:t>
            </a:r>
            <a:r>
              <a:rPr lang="en-US" altLang="en-US" sz="2800" u="sng">
                <a:solidFill>
                  <a:srgbClr val="0000FF"/>
                </a:solidFill>
                <a:latin typeface="Agency FB" panose="020B0503020202020204" pitchFamily="34" charset="0"/>
              </a:rPr>
              <a:t>outputs from </a:t>
            </a:r>
            <a:r>
              <a:rPr lang="en-US" altLang="en-US" sz="2800">
                <a:latin typeface="Agency FB" panose="020B0503020202020204" pitchFamily="34" charset="0"/>
              </a:rPr>
              <a:t>the </a:t>
            </a:r>
            <a:r>
              <a:rPr lang="en-US" altLang="en-US" sz="2800" u="sng">
                <a:solidFill>
                  <a:srgbClr val="FF33CC"/>
                </a:solidFill>
                <a:latin typeface="Agency FB" panose="020B0503020202020204" pitchFamily="34" charset="0"/>
              </a:rPr>
              <a:t>activities</a:t>
            </a:r>
            <a:r>
              <a:rPr lang="en-US" altLang="en-US" sz="2800">
                <a:latin typeface="Agency FB" panose="020B0503020202020204" pitchFamily="34" charset="0"/>
              </a:rPr>
              <a:t>. An input or output </a:t>
            </a:r>
            <a:r>
              <a:rPr lang="en-US" altLang="en-US" sz="2800">
                <a:solidFill>
                  <a:srgbClr val="0000FF"/>
                </a:solidFill>
                <a:latin typeface="Agency FB" panose="020B0503020202020204" pitchFamily="34" charset="0"/>
              </a:rPr>
              <a:t>arrow</a:t>
            </a:r>
            <a:r>
              <a:rPr lang="en-US" altLang="en-US" sz="2800">
                <a:latin typeface="Agency FB" panose="020B0503020202020204" pitchFamily="34" charset="0"/>
              </a:rPr>
              <a:t> implies a </a:t>
            </a:r>
            <a:r>
              <a:rPr lang="en-US" altLang="en-US" sz="2800">
                <a:solidFill>
                  <a:srgbClr val="0000FF"/>
                </a:solidFill>
                <a:latin typeface="Agency FB" panose="020B0503020202020204" pitchFamily="34" charset="0"/>
              </a:rPr>
              <a:t>control flow</a:t>
            </a:r>
            <a:r>
              <a:rPr lang="en-US" altLang="en-US" sz="2800">
                <a:latin typeface="Agency FB" panose="020B0503020202020204" pitchFamily="34" charset="0"/>
              </a:rPr>
              <a:t>, therefore it is unnecessary to draw a </a:t>
            </a:r>
            <a:r>
              <a:rPr lang="en-US" altLang="en-US" sz="2800">
                <a:solidFill>
                  <a:srgbClr val="0000FF"/>
                </a:solidFill>
                <a:latin typeface="Agency FB" panose="020B0503020202020204" pitchFamily="34" charset="0"/>
              </a:rPr>
              <a:t>control flow arrow </a:t>
            </a:r>
            <a:r>
              <a:rPr lang="en-US" altLang="en-US" sz="2800">
                <a:latin typeface="Agency FB" panose="020B0503020202020204" pitchFamily="34" charset="0"/>
              </a:rPr>
              <a:t>where there is an </a:t>
            </a:r>
            <a:r>
              <a:rPr lang="en-US" altLang="en-US" sz="2800" i="1" u="sng">
                <a:solidFill>
                  <a:srgbClr val="0000FF"/>
                </a:solidFill>
                <a:latin typeface="Agency FB" panose="020B0503020202020204" pitchFamily="34" charset="0"/>
              </a:rPr>
              <a:t>object flow.</a:t>
            </a:r>
          </a:p>
          <a:p>
            <a:endParaRPr lang="en-US" altLang="en-US"/>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Title 1">
            <a:extLst>
              <a:ext uri="{FF2B5EF4-FFF2-40B4-BE49-F238E27FC236}">
                <a16:creationId xmlns:a16="http://schemas.microsoft.com/office/drawing/2014/main" id="{D193C210-F177-4CEB-B930-F5E36931D06D}"/>
              </a:ext>
            </a:extLst>
          </p:cNvPr>
          <p:cNvSpPr>
            <a:spLocks noGrp="1"/>
          </p:cNvSpPr>
          <p:nvPr>
            <p:ph type="title"/>
          </p:nvPr>
        </p:nvSpPr>
        <p:spPr/>
        <p:txBody>
          <a:bodyPr/>
          <a:lstStyle/>
          <a:p>
            <a:endParaRPr lang="en-US" altLang="en-US"/>
          </a:p>
        </p:txBody>
      </p:sp>
      <p:sp>
        <p:nvSpPr>
          <p:cNvPr id="106499" name="Content Placeholder 2">
            <a:extLst>
              <a:ext uri="{FF2B5EF4-FFF2-40B4-BE49-F238E27FC236}">
                <a16:creationId xmlns:a16="http://schemas.microsoft.com/office/drawing/2014/main" id="{2BB73E94-63C6-4E1B-92CA-48FD25CB7A58}"/>
              </a:ext>
            </a:extLst>
          </p:cNvPr>
          <p:cNvSpPr>
            <a:spLocks noGrp="1"/>
          </p:cNvSpPr>
          <p:nvPr>
            <p:ph idx="1"/>
          </p:nvPr>
        </p:nvSpPr>
        <p:spPr>
          <a:xfrm>
            <a:off x="762000" y="1447800"/>
            <a:ext cx="7696200" cy="4572000"/>
          </a:xfrm>
        </p:spPr>
        <p:txBody>
          <a:bodyPr/>
          <a:lstStyle/>
          <a:p>
            <a:pPr algn="just"/>
            <a:r>
              <a:rPr lang="en-US" altLang="en-US" sz="2800">
                <a:latin typeface="Agency FB" panose="020B0503020202020204" pitchFamily="34" charset="0"/>
              </a:rPr>
              <a:t>Frequently the </a:t>
            </a:r>
            <a:r>
              <a:rPr lang="en-US" altLang="en-US" sz="2800" u="sng">
                <a:solidFill>
                  <a:srgbClr val="0000FF"/>
                </a:solidFill>
                <a:latin typeface="Agency FB" panose="020B0503020202020204" pitchFamily="34" charset="0"/>
              </a:rPr>
              <a:t>same object </a:t>
            </a:r>
            <a:r>
              <a:rPr lang="en-US" altLang="en-US" sz="2800" u="sng">
                <a:latin typeface="Agency FB" panose="020B0503020202020204" pitchFamily="34" charset="0"/>
              </a:rPr>
              <a:t>goes through </a:t>
            </a:r>
            <a:r>
              <a:rPr lang="en-US" altLang="en-US" sz="2800" u="sng">
                <a:solidFill>
                  <a:srgbClr val="FF33CC"/>
                </a:solidFill>
                <a:latin typeface="Agency FB" panose="020B0503020202020204" pitchFamily="34" charset="0"/>
              </a:rPr>
              <a:t>several states </a:t>
            </a:r>
            <a:r>
              <a:rPr lang="en-US" altLang="en-US" sz="2800" u="sng">
                <a:latin typeface="Agency FB" panose="020B0503020202020204" pitchFamily="34" charset="0"/>
              </a:rPr>
              <a:t>during the </a:t>
            </a:r>
            <a:r>
              <a:rPr lang="en-US" altLang="en-US" sz="2800" u="sng">
                <a:solidFill>
                  <a:srgbClr val="C00000"/>
                </a:solidFill>
                <a:latin typeface="Agency FB" panose="020B0503020202020204" pitchFamily="34" charset="0"/>
              </a:rPr>
              <a:t>execution of an activity diagram</a:t>
            </a:r>
            <a:r>
              <a:rPr lang="en-US" altLang="en-US" sz="2800">
                <a:latin typeface="Agency FB" panose="020B0503020202020204" pitchFamily="34" charset="0"/>
              </a:rPr>
              <a:t>. The same object may be an input to or an output from several activities, but on closer examination an activity usually </a:t>
            </a:r>
            <a:r>
              <a:rPr lang="en-US" altLang="en-US" sz="2800">
                <a:solidFill>
                  <a:srgbClr val="7030A0"/>
                </a:solidFill>
                <a:latin typeface="Agency FB" panose="020B0503020202020204" pitchFamily="34" charset="0"/>
              </a:rPr>
              <a:t>produces </a:t>
            </a:r>
            <a:r>
              <a:rPr lang="en-US" altLang="en-US" sz="2800">
                <a:latin typeface="Agency FB" panose="020B0503020202020204" pitchFamily="34" charset="0"/>
              </a:rPr>
              <a:t>or </a:t>
            </a:r>
            <a:r>
              <a:rPr lang="en-US" altLang="en-US" sz="2800">
                <a:solidFill>
                  <a:srgbClr val="00B050"/>
                </a:solidFill>
                <a:latin typeface="Agency FB" panose="020B0503020202020204" pitchFamily="34" charset="0"/>
              </a:rPr>
              <a:t>uses</a:t>
            </a:r>
            <a:r>
              <a:rPr lang="en-US" altLang="en-US" sz="2800">
                <a:latin typeface="Agency FB" panose="020B0503020202020204" pitchFamily="34" charset="0"/>
              </a:rPr>
              <a:t> an </a:t>
            </a:r>
            <a:r>
              <a:rPr lang="en-US" altLang="en-US" sz="2800" u="sng">
                <a:solidFill>
                  <a:srgbClr val="0000FF"/>
                </a:solidFill>
                <a:latin typeface="Agency FB" panose="020B0503020202020204" pitchFamily="34" charset="0"/>
              </a:rPr>
              <a:t>object</a:t>
            </a:r>
            <a:r>
              <a:rPr lang="en-US" altLang="en-US" sz="2800">
                <a:latin typeface="Agency FB" panose="020B0503020202020204" pitchFamily="34" charset="0"/>
              </a:rPr>
              <a:t> in a </a:t>
            </a:r>
            <a:r>
              <a:rPr lang="en-US" altLang="en-US" sz="2800" u="sng">
                <a:solidFill>
                  <a:srgbClr val="FF33CC"/>
                </a:solidFill>
                <a:latin typeface="Agency FB" panose="020B0503020202020204" pitchFamily="34" charset="0"/>
              </a:rPr>
              <a:t>particular state</a:t>
            </a:r>
            <a:r>
              <a:rPr lang="en-US" altLang="en-US" sz="2800">
                <a:latin typeface="Agency FB" panose="020B0503020202020204" pitchFamily="34" charset="0"/>
              </a:rPr>
              <a:t>. </a:t>
            </a:r>
          </a:p>
          <a:p>
            <a:pPr algn="just"/>
            <a:r>
              <a:rPr lang="en-US" altLang="en-US" sz="2400" u="sng">
                <a:solidFill>
                  <a:srgbClr val="FF33CC"/>
                </a:solidFill>
                <a:latin typeface="Berlin Sans FB" panose="020E0602020502020306" pitchFamily="34" charset="0"/>
              </a:rPr>
              <a:t>The UML shows</a:t>
            </a:r>
            <a:r>
              <a:rPr lang="en-US" altLang="en-US" sz="2400">
                <a:solidFill>
                  <a:srgbClr val="FF33CC"/>
                </a:solidFill>
                <a:latin typeface="Berlin Sans FB" panose="020E0602020502020306" pitchFamily="34" charset="0"/>
              </a:rPr>
              <a:t> </a:t>
            </a:r>
            <a:r>
              <a:rPr lang="en-US" altLang="en-US" sz="2400">
                <a:latin typeface="Berlin Sans FB" panose="020E0602020502020306" pitchFamily="34" charset="0"/>
              </a:rPr>
              <a:t>an object value in a particular state by placing the </a:t>
            </a:r>
            <a:r>
              <a:rPr lang="en-US" altLang="en-US" sz="2400" b="1" i="1">
                <a:solidFill>
                  <a:srgbClr val="FF33CC"/>
                </a:solidFill>
                <a:latin typeface="Berlin Sans FB" panose="020E0602020502020306" pitchFamily="34" charset="0"/>
              </a:rPr>
              <a:t>state name in square brackets</a:t>
            </a:r>
            <a:r>
              <a:rPr lang="en-US" altLang="en-US" sz="2400">
                <a:solidFill>
                  <a:srgbClr val="FF33CC"/>
                </a:solidFill>
                <a:latin typeface="Berlin Sans FB" panose="020E0602020502020306" pitchFamily="34" charset="0"/>
              </a:rPr>
              <a:t> </a:t>
            </a:r>
            <a:r>
              <a:rPr lang="en-US" altLang="en-US" sz="2400">
                <a:latin typeface="Berlin Sans FB" panose="020E0602020502020306" pitchFamily="34" charset="0"/>
              </a:rPr>
              <a:t>following the </a:t>
            </a:r>
            <a:r>
              <a:rPr lang="en-US" altLang="en-US" sz="2800" u="sng">
                <a:solidFill>
                  <a:srgbClr val="0000FF"/>
                </a:solidFill>
                <a:latin typeface="Agency FB" panose="020B0503020202020204" pitchFamily="34" charset="0"/>
              </a:rPr>
              <a:t>object name</a:t>
            </a:r>
            <a:r>
              <a:rPr lang="en-US" altLang="en-US" sz="2400">
                <a:latin typeface="Berlin Sans FB" panose="020E0602020502020306" pitchFamily="34" charset="0"/>
              </a:rPr>
              <a:t>. If the objects have state names, the activity diagram shows </a:t>
            </a:r>
            <a:r>
              <a:rPr lang="en-US" altLang="en-US" sz="2400">
                <a:solidFill>
                  <a:srgbClr val="FF33CC"/>
                </a:solidFill>
                <a:latin typeface="Berlin Sans FB" panose="020E0602020502020306" pitchFamily="34" charset="0"/>
              </a:rPr>
              <a:t>both </a:t>
            </a:r>
            <a:r>
              <a:rPr lang="en-US" altLang="en-US" sz="2400">
                <a:latin typeface="Berlin Sans FB" panose="020E0602020502020306" pitchFamily="34" charset="0"/>
              </a:rPr>
              <a:t>the </a:t>
            </a:r>
            <a:r>
              <a:rPr lang="en-US" altLang="en-US" sz="2400">
                <a:solidFill>
                  <a:srgbClr val="C00000"/>
                </a:solidFill>
                <a:latin typeface="Berlin Sans FB" panose="020E0602020502020306" pitchFamily="34" charset="0"/>
              </a:rPr>
              <a:t>flow of control </a:t>
            </a:r>
            <a:r>
              <a:rPr lang="en-US" altLang="en-US" sz="2400">
                <a:latin typeface="Berlin Sans FB" panose="020E0602020502020306" pitchFamily="34" charset="0"/>
              </a:rPr>
              <a:t>and the </a:t>
            </a:r>
            <a:r>
              <a:rPr lang="en-US" altLang="en-US" sz="2400">
                <a:solidFill>
                  <a:srgbClr val="C00000"/>
                </a:solidFill>
                <a:latin typeface="Berlin Sans FB" panose="020E0602020502020306" pitchFamily="34" charset="0"/>
              </a:rPr>
              <a:t>progression of an object from state to state </a:t>
            </a:r>
            <a:r>
              <a:rPr lang="en-US" altLang="en-US" sz="2400">
                <a:solidFill>
                  <a:srgbClr val="FF33CC"/>
                </a:solidFill>
                <a:latin typeface="Berlin Sans FB" panose="020E0602020502020306" pitchFamily="34" charset="0"/>
              </a:rPr>
              <a:t>as activities act on it.</a:t>
            </a:r>
          </a:p>
          <a:p>
            <a:endParaRPr lang="en-US" altLang="en-US"/>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0D01A54B-E601-45B0-A505-4CC4E57669D5}"/>
              </a:ext>
            </a:extLst>
          </p:cNvPr>
          <p:cNvSpPr>
            <a:spLocks noGrp="1"/>
          </p:cNvSpPr>
          <p:nvPr>
            <p:ph type="title"/>
          </p:nvPr>
        </p:nvSpPr>
        <p:spPr/>
        <p:txBody>
          <a:bodyPr/>
          <a:lstStyle/>
          <a:p>
            <a:endParaRPr lang="en-US" altLang="en-US"/>
          </a:p>
        </p:txBody>
      </p:sp>
      <p:sp>
        <p:nvSpPr>
          <p:cNvPr id="107523" name="Content Placeholder 2">
            <a:extLst>
              <a:ext uri="{FF2B5EF4-FFF2-40B4-BE49-F238E27FC236}">
                <a16:creationId xmlns:a16="http://schemas.microsoft.com/office/drawing/2014/main" id="{F7A83FF4-93B1-4724-B996-8F1B62A959AC}"/>
              </a:ext>
            </a:extLst>
          </p:cNvPr>
          <p:cNvSpPr>
            <a:spLocks noGrp="1"/>
          </p:cNvSpPr>
          <p:nvPr>
            <p:ph idx="1"/>
          </p:nvPr>
        </p:nvSpPr>
        <p:spPr>
          <a:xfrm>
            <a:off x="685800" y="0"/>
            <a:ext cx="7696200" cy="4038600"/>
          </a:xfrm>
        </p:spPr>
        <p:txBody>
          <a:bodyPr/>
          <a:lstStyle/>
          <a:p>
            <a:pPr algn="just"/>
            <a:r>
              <a:rPr lang="en-US" altLang="en-US" sz="2400">
                <a:latin typeface="Aharoni" panose="020B0604020202020204" pitchFamily="2" charset="-79"/>
                <a:cs typeface="Aharoni" panose="020B0604020202020204" pitchFamily="2" charset="-79"/>
              </a:rPr>
              <a:t>In Figure an </a:t>
            </a:r>
            <a:r>
              <a:rPr lang="en-US" altLang="en-US" sz="2400">
                <a:solidFill>
                  <a:srgbClr val="FF33CC"/>
                </a:solidFill>
                <a:latin typeface="Aharoni" panose="020B0604020202020204" pitchFamily="2" charset="-79"/>
                <a:cs typeface="Aharoni" panose="020B0604020202020204" pitchFamily="2" charset="-79"/>
              </a:rPr>
              <a:t>airplane</a:t>
            </a:r>
            <a:r>
              <a:rPr lang="en-US" altLang="en-US" sz="2400">
                <a:latin typeface="Aharoni" panose="020B0604020202020204" pitchFamily="2" charset="-79"/>
                <a:cs typeface="Aharoni" panose="020B0604020202020204" pitchFamily="2" charset="-79"/>
              </a:rPr>
              <a:t> goes through </a:t>
            </a:r>
            <a:r>
              <a:rPr lang="en-US" altLang="en-US" sz="2400">
                <a:solidFill>
                  <a:srgbClr val="FF33CC"/>
                </a:solidFill>
                <a:latin typeface="Aharoni" panose="020B0604020202020204" pitchFamily="2" charset="-79"/>
                <a:cs typeface="Aharoni" panose="020B0604020202020204" pitchFamily="2" charset="-79"/>
              </a:rPr>
              <a:t>several states as it leaves the gate</a:t>
            </a:r>
            <a:r>
              <a:rPr lang="en-US" altLang="en-US" sz="2400">
                <a:latin typeface="Aharoni" panose="020B0604020202020204" pitchFamily="2" charset="-79"/>
                <a:cs typeface="Aharoni" panose="020B0604020202020204" pitchFamily="2" charset="-79"/>
              </a:rPr>
              <a:t>, </a:t>
            </a:r>
            <a:r>
              <a:rPr lang="en-US" altLang="en-US" sz="2400">
                <a:solidFill>
                  <a:srgbClr val="C00000"/>
                </a:solidFill>
                <a:latin typeface="Aharoni" panose="020B0604020202020204" pitchFamily="2" charset="-79"/>
                <a:cs typeface="Aharoni" panose="020B0604020202020204" pitchFamily="2" charset="-79"/>
              </a:rPr>
              <a:t>flies</a:t>
            </a:r>
            <a:r>
              <a:rPr lang="en-US" altLang="en-US" sz="2400">
                <a:latin typeface="Aharoni" panose="020B0604020202020204" pitchFamily="2" charset="-79"/>
                <a:cs typeface="Aharoni" panose="020B0604020202020204" pitchFamily="2" charset="-79"/>
              </a:rPr>
              <a:t>, and then </a:t>
            </a:r>
            <a:r>
              <a:rPr lang="en-US" altLang="en-US" sz="2400">
                <a:solidFill>
                  <a:srgbClr val="00B050"/>
                </a:solidFill>
                <a:latin typeface="Aharoni" panose="020B0604020202020204" pitchFamily="2" charset="-79"/>
                <a:cs typeface="Aharoni" panose="020B0604020202020204" pitchFamily="2" charset="-79"/>
              </a:rPr>
              <a:t>lands again</a:t>
            </a:r>
            <a:r>
              <a:rPr lang="en-US" altLang="en-US" sz="2400">
                <a:latin typeface="Aharoni" panose="020B0604020202020204" pitchFamily="2" charset="-79"/>
                <a:cs typeface="Aharoni" panose="020B0604020202020204" pitchFamily="2" charset="-79"/>
              </a:rPr>
              <a:t>.</a:t>
            </a:r>
          </a:p>
          <a:p>
            <a:endParaRPr lang="en-US" altLang="en-US"/>
          </a:p>
        </p:txBody>
      </p:sp>
      <p:pic>
        <p:nvPicPr>
          <p:cNvPr id="107524" name="Picture 3">
            <a:extLst>
              <a:ext uri="{FF2B5EF4-FFF2-40B4-BE49-F238E27FC236}">
                <a16:creationId xmlns:a16="http://schemas.microsoft.com/office/drawing/2014/main" id="{1E703B5B-30CA-4763-9735-A8F8D8F616D1}"/>
              </a:ext>
            </a:extLst>
          </p:cNvPr>
          <p:cNvPicPr>
            <a:picLocks noChangeAspect="1" noChangeArrowheads="1"/>
          </p:cNvPicPr>
          <p:nvPr/>
        </p:nvPicPr>
        <p:blipFill>
          <a:blip r:embed="rId2">
            <a:lum bright="-40000" contrast="64000"/>
            <a:extLst>
              <a:ext uri="{28A0092B-C50C-407E-A947-70E740481C1C}">
                <a14:useLocalDpi xmlns:a14="http://schemas.microsoft.com/office/drawing/2010/main" val="0"/>
              </a:ext>
            </a:extLst>
          </a:blip>
          <a:srcRect/>
          <a:stretch>
            <a:fillRect/>
          </a:stretch>
        </p:blipFill>
        <p:spPr bwMode="auto">
          <a:xfrm>
            <a:off x="457200" y="914400"/>
            <a:ext cx="8001000" cy="449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Title 1">
            <a:extLst>
              <a:ext uri="{FF2B5EF4-FFF2-40B4-BE49-F238E27FC236}">
                <a16:creationId xmlns:a16="http://schemas.microsoft.com/office/drawing/2014/main" id="{16ABFC98-DF93-459A-B65D-F8982E514F70}"/>
              </a:ext>
            </a:extLst>
          </p:cNvPr>
          <p:cNvSpPr>
            <a:spLocks noGrp="1"/>
          </p:cNvSpPr>
          <p:nvPr>
            <p:ph type="title"/>
          </p:nvPr>
        </p:nvSpPr>
        <p:spPr/>
        <p:txBody>
          <a:bodyPr/>
          <a:lstStyle/>
          <a:p>
            <a:endParaRPr lang="en-US" altLang="en-US"/>
          </a:p>
        </p:txBody>
      </p:sp>
      <p:sp>
        <p:nvSpPr>
          <p:cNvPr id="108547" name="Content Placeholder 2">
            <a:extLst>
              <a:ext uri="{FF2B5EF4-FFF2-40B4-BE49-F238E27FC236}">
                <a16:creationId xmlns:a16="http://schemas.microsoft.com/office/drawing/2014/main" id="{B0CF0C2A-833D-4ACE-BB41-08F36B560DD1}"/>
              </a:ext>
            </a:extLst>
          </p:cNvPr>
          <p:cNvSpPr>
            <a:spLocks noGrp="1"/>
          </p:cNvSpPr>
          <p:nvPr>
            <p:ph idx="1"/>
          </p:nvPr>
        </p:nvSpPr>
        <p:spPr/>
        <p:txBody>
          <a:bodyPr/>
          <a:lstStyle/>
          <a:p>
            <a:pPr algn="just"/>
            <a:r>
              <a:rPr lang="en-US" altLang="en-US">
                <a:latin typeface="Agency FB" panose="020B0503020202020204" pitchFamily="34" charset="0"/>
              </a:rPr>
              <a:t>An </a:t>
            </a:r>
            <a:r>
              <a:rPr lang="en-US" altLang="en-US" u="sng">
                <a:latin typeface="Agency FB" panose="020B0503020202020204" pitchFamily="34" charset="0"/>
              </a:rPr>
              <a:t>activity diagram</a:t>
            </a:r>
            <a:r>
              <a:rPr lang="en-US" altLang="en-US">
                <a:latin typeface="Agency FB" panose="020B0503020202020204" pitchFamily="34" charset="0"/>
              </a:rPr>
              <a:t> showing object flows </a:t>
            </a:r>
            <a:r>
              <a:rPr lang="en-US" altLang="en-US">
                <a:solidFill>
                  <a:srgbClr val="0000FF"/>
                </a:solidFill>
                <a:latin typeface="Agency FB" panose="020B0503020202020204" pitchFamily="34" charset="0"/>
              </a:rPr>
              <a:t>among different object states</a:t>
            </a:r>
            <a:r>
              <a:rPr lang="en-US" altLang="en-US">
                <a:latin typeface="Agency FB" panose="020B0503020202020204" pitchFamily="34" charset="0"/>
              </a:rPr>
              <a:t> has </a:t>
            </a:r>
            <a:r>
              <a:rPr lang="en-US" altLang="en-US">
                <a:solidFill>
                  <a:srgbClr val="FF0000"/>
                </a:solidFill>
                <a:latin typeface="Agency FB" panose="020B0503020202020204" pitchFamily="34" charset="0"/>
              </a:rPr>
              <a:t>most of the advantages </a:t>
            </a:r>
            <a:r>
              <a:rPr lang="en-US" altLang="en-US">
                <a:latin typeface="Agency FB" panose="020B0503020202020204" pitchFamily="34" charset="0"/>
              </a:rPr>
              <a:t>of a </a:t>
            </a:r>
            <a:r>
              <a:rPr lang="en-US" altLang="en-US" u="sng">
                <a:solidFill>
                  <a:srgbClr val="0000FF"/>
                </a:solidFill>
                <a:latin typeface="Agency FB" panose="020B0503020202020204" pitchFamily="34" charset="0"/>
              </a:rPr>
              <a:t>data flow diagram</a:t>
            </a:r>
            <a:r>
              <a:rPr lang="en-US" altLang="en-US">
                <a:latin typeface="Agency FB" panose="020B0503020202020204" pitchFamily="34" charset="0"/>
              </a:rPr>
              <a:t> </a:t>
            </a:r>
            <a:r>
              <a:rPr lang="en-US" altLang="en-US">
                <a:solidFill>
                  <a:srgbClr val="FF33CC"/>
                </a:solidFill>
                <a:latin typeface="Agency FB" panose="020B0503020202020204" pitchFamily="34" charset="0"/>
              </a:rPr>
              <a:t>without most of their </a:t>
            </a:r>
            <a:r>
              <a:rPr lang="en-US" altLang="en-US" i="1" u="sng">
                <a:solidFill>
                  <a:srgbClr val="FF33CC"/>
                </a:solidFill>
                <a:latin typeface="Agency FB" panose="020B0503020202020204" pitchFamily="34" charset="0"/>
              </a:rPr>
              <a:t>disadvantages</a:t>
            </a:r>
            <a:r>
              <a:rPr lang="en-US" altLang="en-US">
                <a:latin typeface="Agency FB" panose="020B0503020202020204" pitchFamily="34" charset="0"/>
              </a:rPr>
              <a:t>. In particular, </a:t>
            </a:r>
            <a:r>
              <a:rPr lang="en-US" altLang="en-US" u="sng">
                <a:solidFill>
                  <a:srgbClr val="FF0000"/>
                </a:solidFill>
                <a:latin typeface="Agency FB" panose="020B0503020202020204" pitchFamily="34" charset="0"/>
              </a:rPr>
              <a:t>it unifies data flow and control flow</a:t>
            </a:r>
            <a:r>
              <a:rPr lang="en-US" altLang="en-US">
                <a:latin typeface="Agency FB" panose="020B0503020202020204" pitchFamily="34" charset="0"/>
              </a:rPr>
              <a:t>, whereas </a:t>
            </a:r>
            <a:r>
              <a:rPr lang="en-US" altLang="en-US">
                <a:solidFill>
                  <a:srgbClr val="FF33CC"/>
                </a:solidFill>
                <a:latin typeface="Agency FB" panose="020B0503020202020204" pitchFamily="34" charset="0"/>
              </a:rPr>
              <a:t>data flow diagrams often separate them.</a:t>
            </a:r>
          </a:p>
          <a:p>
            <a:pPr>
              <a:buFont typeface="Wingdings" panose="05000000000000000000" pitchFamily="2" charset="2"/>
              <a:buNone/>
            </a:pPr>
            <a:endParaRPr lang="en-US"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a:extLst>
              <a:ext uri="{FF2B5EF4-FFF2-40B4-BE49-F238E27FC236}">
                <a16:creationId xmlns:a16="http://schemas.microsoft.com/office/drawing/2014/main" id="{690B46AC-0885-4CA6-BD42-120EF1429495}"/>
              </a:ext>
            </a:extLst>
          </p:cNvPr>
          <p:cNvSpPr>
            <a:spLocks noGrp="1"/>
          </p:cNvSpPr>
          <p:nvPr>
            <p:ph type="title"/>
          </p:nvPr>
        </p:nvSpPr>
        <p:spPr/>
        <p:txBody>
          <a:bodyPr/>
          <a:lstStyle/>
          <a:p>
            <a:endParaRPr lang="en-US" altLang="en-US"/>
          </a:p>
        </p:txBody>
      </p:sp>
      <p:sp>
        <p:nvSpPr>
          <p:cNvPr id="13315" name="Content Placeholder 2">
            <a:extLst>
              <a:ext uri="{FF2B5EF4-FFF2-40B4-BE49-F238E27FC236}">
                <a16:creationId xmlns:a16="http://schemas.microsoft.com/office/drawing/2014/main" id="{67BE27E4-9D1A-438B-82B1-193828E74AF5}"/>
              </a:ext>
            </a:extLst>
          </p:cNvPr>
          <p:cNvSpPr>
            <a:spLocks noGrp="1"/>
          </p:cNvSpPr>
          <p:nvPr>
            <p:ph idx="1"/>
          </p:nvPr>
        </p:nvSpPr>
        <p:spPr>
          <a:xfrm>
            <a:off x="762000" y="0"/>
            <a:ext cx="7696200" cy="6858000"/>
          </a:xfrm>
        </p:spPr>
        <p:txBody>
          <a:bodyPr/>
          <a:lstStyle/>
          <a:p>
            <a:pPr algn="just"/>
            <a:r>
              <a:rPr lang="en-US" altLang="en-US" sz="2000"/>
              <a:t>Each of the nested states receives the outgoing transitions of its composite state: </a:t>
            </a:r>
            <a:r>
              <a:rPr lang="en-US" altLang="en-US" sz="2000">
                <a:solidFill>
                  <a:srgbClr val="C00000"/>
                </a:solidFill>
              </a:rPr>
              <a:t>Selecting "N"</a:t>
            </a:r>
            <a:r>
              <a:rPr lang="en-US" altLang="en-US" sz="2000"/>
              <a:t> </a:t>
            </a:r>
            <a:r>
              <a:rPr lang="en-US" altLang="en-US" sz="2000">
                <a:solidFill>
                  <a:srgbClr val="FF33CC"/>
                </a:solidFill>
              </a:rPr>
              <a:t>in any forward </a:t>
            </a:r>
            <a:r>
              <a:rPr lang="en-US" altLang="en-US" sz="2000"/>
              <a:t>gear shifts a transition to neutral. The transition from Forward to Neutral </a:t>
            </a:r>
            <a:r>
              <a:rPr lang="en-US" altLang="en-US" sz="2000">
                <a:solidFill>
                  <a:srgbClr val="FF33CC"/>
                </a:solidFill>
                <a:latin typeface="Arial Black" panose="020B0A04020102020204" pitchFamily="34" charset="0"/>
              </a:rPr>
              <a:t>implies three transitions</a:t>
            </a:r>
            <a:r>
              <a:rPr lang="en-US" altLang="en-US" sz="2000"/>
              <a:t>, one from each forward gear to neutral. </a:t>
            </a:r>
          </a:p>
          <a:p>
            <a:pPr algn="just"/>
            <a:r>
              <a:rPr lang="en-US" altLang="en-US" sz="2000"/>
              <a:t>Selecting "F" in neutral causes a transition to forward. Within state Forward, nested state First is the </a:t>
            </a:r>
            <a:r>
              <a:rPr lang="en-US" altLang="en-US" sz="2000">
                <a:solidFill>
                  <a:srgbClr val="FF33CC"/>
                </a:solidFill>
                <a:latin typeface="Arial Black" panose="020B0A04020102020204" pitchFamily="34" charset="0"/>
              </a:rPr>
              <a:t>default initial state</a:t>
            </a:r>
            <a:r>
              <a:rPr lang="en-US" altLang="en-US" sz="2000"/>
              <a:t>, shown by the </a:t>
            </a:r>
            <a:r>
              <a:rPr lang="en-US" altLang="en-US" sz="2000">
                <a:solidFill>
                  <a:srgbClr val="FF33CC"/>
                </a:solidFill>
                <a:latin typeface="Arial Black" panose="020B0A04020102020204" pitchFamily="34" charset="0"/>
              </a:rPr>
              <a:t>unlabeled transition from the solid circle </a:t>
            </a:r>
            <a:r>
              <a:rPr lang="en-US" altLang="en-US" sz="2000"/>
              <a:t>within the Forward contour.</a:t>
            </a:r>
          </a:p>
          <a:p>
            <a:pPr algn="just"/>
            <a:r>
              <a:rPr lang="en-US" altLang="en-US" sz="2000"/>
              <a:t>Forward is just an </a:t>
            </a:r>
            <a:r>
              <a:rPr lang="en-US" altLang="en-US" sz="2000" b="1" i="1" u="sng">
                <a:solidFill>
                  <a:srgbClr val="0000FF"/>
                </a:solidFill>
              </a:rPr>
              <a:t>abstract</a:t>
            </a:r>
            <a:r>
              <a:rPr lang="en-US" altLang="en-US" sz="2000" b="1">
                <a:solidFill>
                  <a:srgbClr val="0000FF"/>
                </a:solidFill>
              </a:rPr>
              <a:t> state</a:t>
            </a:r>
            <a:r>
              <a:rPr lang="en-US" altLang="en-US" sz="2000"/>
              <a:t>; </a:t>
            </a:r>
            <a:r>
              <a:rPr lang="en-US" altLang="en-US" sz="2000" b="1">
                <a:solidFill>
                  <a:srgbClr val="FF0000"/>
                </a:solidFill>
              </a:rPr>
              <a:t>control must be in a </a:t>
            </a:r>
            <a:r>
              <a:rPr lang="en-US" altLang="en-US" sz="2000" b="1" u="sng">
                <a:solidFill>
                  <a:srgbClr val="FF0000"/>
                </a:solidFill>
              </a:rPr>
              <a:t>real state</a:t>
            </a:r>
            <a:r>
              <a:rPr lang="en-US" altLang="en-US" sz="2000" b="1">
                <a:solidFill>
                  <a:srgbClr val="FF0000"/>
                </a:solidFill>
              </a:rPr>
              <a:t>, such as First</a:t>
            </a:r>
            <a:r>
              <a:rPr lang="en-US" altLang="en-US" sz="2000"/>
              <a:t>.</a:t>
            </a:r>
          </a:p>
          <a:p>
            <a:pPr algn="just"/>
            <a:r>
              <a:rPr lang="en-US" altLang="en-US" sz="2000"/>
              <a:t>All three nested states </a:t>
            </a:r>
            <a:r>
              <a:rPr lang="en-US" altLang="en-US" sz="2000" b="1">
                <a:solidFill>
                  <a:srgbClr val="FF0000"/>
                </a:solidFill>
              </a:rPr>
              <a:t>share the transition </a:t>
            </a:r>
            <a:r>
              <a:rPr lang="en-US" altLang="en-US" sz="2000"/>
              <a:t>on </a:t>
            </a:r>
            <a:r>
              <a:rPr lang="en-US" altLang="en-US" sz="2000">
                <a:solidFill>
                  <a:srgbClr val="FF33CC"/>
                </a:solidFill>
                <a:latin typeface="Arial Black" panose="020B0A04020102020204" pitchFamily="34" charset="0"/>
              </a:rPr>
              <a:t>event stop </a:t>
            </a:r>
            <a:r>
              <a:rPr lang="en-US" altLang="en-US" sz="2000"/>
              <a:t>from the Forward contour </a:t>
            </a:r>
            <a:r>
              <a:rPr lang="en-US" altLang="en-US" sz="2000" b="1"/>
              <a:t>to state First</a:t>
            </a:r>
            <a:r>
              <a:rPr lang="en-US" altLang="en-US" sz="2000"/>
              <a:t>. In any forward gear, stopping the car causes a transition to First.</a:t>
            </a:r>
          </a:p>
          <a:p>
            <a:pPr algn="just"/>
            <a:endParaRPr lang="en-US" altLang="en-US" sz="2000"/>
          </a:p>
          <a:p>
            <a:endParaRPr lang="en-US" altLang="en-US"/>
          </a:p>
        </p:txBody>
      </p:sp>
      <p:pic>
        <p:nvPicPr>
          <p:cNvPr id="13316" name="Picture 3">
            <a:extLst>
              <a:ext uri="{FF2B5EF4-FFF2-40B4-BE49-F238E27FC236}">
                <a16:creationId xmlns:a16="http://schemas.microsoft.com/office/drawing/2014/main" id="{52C9C0CE-3AD9-4AC8-B5BA-BA3AB2986737}"/>
              </a:ext>
            </a:extLst>
          </p:cNvPr>
          <p:cNvPicPr>
            <a:picLocks noChangeAspect="1" noChangeArrowheads="1"/>
          </p:cNvPicPr>
          <p:nvPr/>
        </p:nvPicPr>
        <p:blipFill>
          <a:blip r:embed="rId2">
            <a:lum bright="-46000" contrast="74000"/>
            <a:extLst>
              <a:ext uri="{28A0092B-C50C-407E-A947-70E740481C1C}">
                <a14:useLocalDpi xmlns:a14="http://schemas.microsoft.com/office/drawing/2010/main" val="0"/>
              </a:ext>
            </a:extLst>
          </a:blip>
          <a:srcRect/>
          <a:stretch>
            <a:fillRect/>
          </a:stretch>
        </p:blipFill>
        <p:spPr bwMode="auto">
          <a:xfrm>
            <a:off x="990600" y="4572000"/>
            <a:ext cx="731520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33A21B22-0909-4B00-A1AA-260D036FC1AC}"/>
              </a:ext>
            </a:extLst>
          </p:cNvPr>
          <p:cNvSpPr>
            <a:spLocks noGrp="1"/>
          </p:cNvSpPr>
          <p:nvPr>
            <p:ph type="title"/>
          </p:nvPr>
        </p:nvSpPr>
        <p:spPr/>
        <p:txBody>
          <a:bodyPr/>
          <a:lstStyle/>
          <a:p>
            <a:endParaRPr lang="en-US" altLang="en-US"/>
          </a:p>
        </p:txBody>
      </p:sp>
      <p:sp>
        <p:nvSpPr>
          <p:cNvPr id="14339" name="Content Placeholder 2">
            <a:extLst>
              <a:ext uri="{FF2B5EF4-FFF2-40B4-BE49-F238E27FC236}">
                <a16:creationId xmlns:a16="http://schemas.microsoft.com/office/drawing/2014/main" id="{A7D8C362-33BD-4358-895A-2F5B8A170E02}"/>
              </a:ext>
            </a:extLst>
          </p:cNvPr>
          <p:cNvSpPr>
            <a:spLocks noGrp="1"/>
          </p:cNvSpPr>
          <p:nvPr>
            <p:ph idx="1"/>
          </p:nvPr>
        </p:nvSpPr>
        <p:spPr>
          <a:xfrm>
            <a:off x="762000" y="914400"/>
            <a:ext cx="7696200" cy="5334000"/>
          </a:xfrm>
        </p:spPr>
        <p:txBody>
          <a:bodyPr/>
          <a:lstStyle/>
          <a:p>
            <a:pPr algn="just"/>
            <a:r>
              <a:rPr lang="en-US" altLang="en-US" sz="2800"/>
              <a:t>It is possible to represent </a:t>
            </a:r>
            <a:r>
              <a:rPr lang="en-US" altLang="en-US" sz="2800" u="sng">
                <a:solidFill>
                  <a:srgbClr val="FF33CC"/>
                </a:solidFill>
              </a:rPr>
              <a:t>more complicated situations</a:t>
            </a:r>
            <a:r>
              <a:rPr lang="en-US" altLang="en-US" sz="2800" u="sng"/>
              <a:t>, such as an explicit transition from a </a:t>
            </a:r>
            <a:r>
              <a:rPr lang="en-US" altLang="en-US" sz="2800" u="sng">
                <a:solidFill>
                  <a:srgbClr val="0000FF"/>
                </a:solidFill>
              </a:rPr>
              <a:t>nested state</a:t>
            </a:r>
            <a:r>
              <a:rPr lang="en-US" altLang="en-US" sz="2800">
                <a:solidFill>
                  <a:srgbClr val="0000FF"/>
                </a:solidFill>
              </a:rPr>
              <a:t> </a:t>
            </a:r>
            <a:r>
              <a:rPr lang="en-US" altLang="en-US" sz="2800"/>
              <a:t>to a </a:t>
            </a:r>
            <a:r>
              <a:rPr lang="en-US" altLang="en-US" sz="2800" u="sng">
                <a:solidFill>
                  <a:srgbClr val="00B050"/>
                </a:solidFill>
              </a:rPr>
              <a:t>state outside the contour</a:t>
            </a:r>
            <a:r>
              <a:rPr lang="en-US" altLang="en-US" sz="2800" u="sng"/>
              <a:t>, or an explicit transition </a:t>
            </a:r>
            <a:r>
              <a:rPr lang="en-US" altLang="en-US" sz="2800" u="sng">
                <a:solidFill>
                  <a:srgbClr val="0000FF"/>
                </a:solidFill>
              </a:rPr>
              <a:t>into the contour</a:t>
            </a:r>
            <a:r>
              <a:rPr lang="en-US" altLang="en-US" sz="2800"/>
              <a:t>. In such cases, all the states must appear on </a:t>
            </a:r>
            <a:r>
              <a:rPr lang="en-US" altLang="en-US" sz="2800" i="1">
                <a:solidFill>
                  <a:srgbClr val="C00000"/>
                </a:solidFill>
              </a:rPr>
              <a:t>one diagram</a:t>
            </a:r>
            <a:r>
              <a:rPr lang="en-US" altLang="en-US" sz="2800"/>
              <a:t>. </a:t>
            </a:r>
          </a:p>
          <a:p>
            <a:pPr algn="just"/>
            <a:r>
              <a:rPr lang="en-US" altLang="en-US" sz="2400">
                <a:latin typeface="Berlin Sans FB" panose="020E0602020502020306" pitchFamily="34" charset="0"/>
              </a:rPr>
              <a:t>In </a:t>
            </a:r>
            <a:r>
              <a:rPr lang="en-US" altLang="en-US" sz="2400">
                <a:solidFill>
                  <a:srgbClr val="C00000"/>
                </a:solidFill>
                <a:latin typeface="Berlin Sans FB" panose="020E0602020502020306" pitchFamily="34" charset="0"/>
              </a:rPr>
              <a:t>simpler cases </a:t>
            </a:r>
            <a:r>
              <a:rPr lang="en-US" altLang="en-US" sz="2400">
                <a:latin typeface="Berlin Sans FB" panose="020E0602020502020306" pitchFamily="34" charset="0"/>
              </a:rPr>
              <a:t>where there is </a:t>
            </a:r>
            <a:r>
              <a:rPr lang="en-US" altLang="en-US" sz="2400">
                <a:solidFill>
                  <a:srgbClr val="00B050"/>
                </a:solidFill>
                <a:latin typeface="Berlin Sans FB" panose="020E0602020502020306" pitchFamily="34" charset="0"/>
              </a:rPr>
              <a:t>no interaction except for initiation and termination</a:t>
            </a:r>
            <a:r>
              <a:rPr lang="en-US" altLang="en-US" sz="2400">
                <a:latin typeface="Berlin Sans FB" panose="020E0602020502020306" pitchFamily="34" charset="0"/>
              </a:rPr>
              <a:t>, the nested states can be drawn as </a:t>
            </a:r>
            <a:r>
              <a:rPr lang="en-US" altLang="en-US" sz="2400">
                <a:solidFill>
                  <a:srgbClr val="FF33CC"/>
                </a:solidFill>
                <a:latin typeface="Berlin Sans FB" panose="020E0602020502020306" pitchFamily="34" charset="0"/>
              </a:rPr>
              <a:t>separate diagrams </a:t>
            </a:r>
            <a:r>
              <a:rPr lang="en-US" altLang="en-US" sz="2400">
                <a:latin typeface="Berlin Sans FB" panose="020E0602020502020306" pitchFamily="34" charset="0"/>
              </a:rPr>
              <a:t>and they can be referenced by including a </a:t>
            </a:r>
            <a:r>
              <a:rPr lang="en-US" altLang="en-US" sz="2400">
                <a:solidFill>
                  <a:srgbClr val="FF33CC"/>
                </a:solidFill>
                <a:latin typeface="Berlin Sans FB" panose="020E0602020502020306" pitchFamily="34" charset="0"/>
              </a:rPr>
              <a:t>submachine</a:t>
            </a:r>
            <a:r>
              <a:rPr lang="en-US" altLang="en-US" sz="2400">
                <a:latin typeface="Berlin Sans FB" panose="020E0602020502020306" pitchFamily="34" charset="0"/>
              </a:rPr>
              <a:t>, as in the previous vending machine example</a:t>
            </a:r>
            <a:r>
              <a:rPr lang="en-US" altLang="en-US" sz="2800">
                <a:latin typeface="Berlin Sans FB" panose="020E0602020502020306" pitchFamily="34" charset="0"/>
              </a:rPr>
              <a:t>.</a:t>
            </a:r>
          </a:p>
          <a:p>
            <a:endParaRPr lang="en-US" altLang="en-US">
              <a:latin typeface="Berlin Sans FB" panose="020E0602020502020306"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C461F3BC-3655-4960-B375-234D7A36AC21}"/>
              </a:ext>
            </a:extLst>
          </p:cNvPr>
          <p:cNvSpPr>
            <a:spLocks noGrp="1"/>
          </p:cNvSpPr>
          <p:nvPr>
            <p:ph type="title"/>
          </p:nvPr>
        </p:nvSpPr>
        <p:spPr/>
        <p:txBody>
          <a:bodyPr/>
          <a:lstStyle/>
          <a:p>
            <a:endParaRPr lang="en-US" altLang="en-US"/>
          </a:p>
        </p:txBody>
      </p:sp>
      <p:sp>
        <p:nvSpPr>
          <p:cNvPr id="15363" name="Content Placeholder 2">
            <a:extLst>
              <a:ext uri="{FF2B5EF4-FFF2-40B4-BE49-F238E27FC236}">
                <a16:creationId xmlns:a16="http://schemas.microsoft.com/office/drawing/2014/main" id="{3DDFDCCB-3D72-48D5-9A07-4AC145E724C4}"/>
              </a:ext>
            </a:extLst>
          </p:cNvPr>
          <p:cNvSpPr>
            <a:spLocks noGrp="1"/>
          </p:cNvSpPr>
          <p:nvPr>
            <p:ph idx="1"/>
          </p:nvPr>
        </p:nvSpPr>
        <p:spPr/>
        <p:txBody>
          <a:bodyPr/>
          <a:lstStyle/>
          <a:p>
            <a:pPr algn="just"/>
            <a:r>
              <a:rPr lang="en-US" altLang="en-US"/>
              <a:t>For </a:t>
            </a:r>
            <a:r>
              <a:rPr lang="en-US" altLang="en-US" u="sng">
                <a:solidFill>
                  <a:srgbClr val="FF33CC"/>
                </a:solidFill>
              </a:rPr>
              <a:t>simple problems</a:t>
            </a:r>
            <a:r>
              <a:rPr lang="en-US" altLang="en-US"/>
              <a:t>, nested states can be implemented </a:t>
            </a:r>
            <a:r>
              <a:rPr lang="en-US" altLang="en-US" u="sng"/>
              <a:t>by </a:t>
            </a:r>
            <a:r>
              <a:rPr lang="en-US" altLang="en-US" u="sng">
                <a:solidFill>
                  <a:srgbClr val="FF33CC"/>
                </a:solidFill>
              </a:rPr>
              <a:t>degradation into "flat" state diagrams</a:t>
            </a:r>
            <a:r>
              <a:rPr lang="en-US" altLang="en-US"/>
              <a:t>. Another option is to </a:t>
            </a:r>
            <a:r>
              <a:rPr lang="en-US" altLang="en-US" u="sng">
                <a:solidFill>
                  <a:srgbClr val="FF33CC"/>
                </a:solidFill>
              </a:rPr>
              <a:t>promote each state to a class</a:t>
            </a:r>
            <a:r>
              <a:rPr lang="en-US" altLang="en-US"/>
              <a:t>, but then one must take special care to avoid loss of object identity. </a:t>
            </a:r>
          </a:p>
          <a:p>
            <a:endParaRPr lang="en-US"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A8E518E6-AE28-4C62-BBB0-79A02DA89FCC}"/>
              </a:ext>
            </a:extLst>
          </p:cNvPr>
          <p:cNvSpPr>
            <a:spLocks noGrp="1"/>
          </p:cNvSpPr>
          <p:nvPr>
            <p:ph type="title"/>
          </p:nvPr>
        </p:nvSpPr>
        <p:spPr/>
        <p:txBody>
          <a:bodyPr/>
          <a:lstStyle/>
          <a:p>
            <a:endParaRPr lang="en-US" altLang="en-US"/>
          </a:p>
        </p:txBody>
      </p:sp>
      <p:sp>
        <p:nvSpPr>
          <p:cNvPr id="16387" name="Content Placeholder 2">
            <a:extLst>
              <a:ext uri="{FF2B5EF4-FFF2-40B4-BE49-F238E27FC236}">
                <a16:creationId xmlns:a16="http://schemas.microsoft.com/office/drawing/2014/main" id="{C1D223B1-175B-4B95-B4AC-8E0D982EA63B}"/>
              </a:ext>
            </a:extLst>
          </p:cNvPr>
          <p:cNvSpPr>
            <a:spLocks noGrp="1"/>
          </p:cNvSpPr>
          <p:nvPr>
            <p:ph idx="1"/>
          </p:nvPr>
        </p:nvSpPr>
        <p:spPr>
          <a:xfrm>
            <a:off x="685800" y="838200"/>
            <a:ext cx="7696200" cy="5638800"/>
          </a:xfrm>
        </p:spPr>
        <p:txBody>
          <a:bodyPr/>
          <a:lstStyle/>
          <a:p>
            <a:pPr algn="just"/>
            <a:r>
              <a:rPr lang="en-US" altLang="en-US" sz="2800" u="sng">
                <a:solidFill>
                  <a:srgbClr val="FF33CC"/>
                </a:solidFill>
              </a:rPr>
              <a:t>Entry and exit activities</a:t>
            </a:r>
            <a:r>
              <a:rPr lang="en-US" altLang="en-US" sz="2800">
                <a:solidFill>
                  <a:srgbClr val="FF33CC"/>
                </a:solidFill>
              </a:rPr>
              <a:t> </a:t>
            </a:r>
            <a:r>
              <a:rPr lang="en-US" altLang="en-US" sz="2800"/>
              <a:t>are particularly </a:t>
            </a:r>
            <a:r>
              <a:rPr lang="en-US" altLang="en-US" sz="2800" u="sng">
                <a:solidFill>
                  <a:srgbClr val="FF33CC"/>
                </a:solidFill>
              </a:rPr>
              <a:t>useful</a:t>
            </a:r>
            <a:r>
              <a:rPr lang="en-US" altLang="en-US" sz="2800"/>
              <a:t> in </a:t>
            </a:r>
            <a:r>
              <a:rPr lang="en-US" altLang="en-US" sz="2800" u="sng">
                <a:solidFill>
                  <a:srgbClr val="FF33CC"/>
                </a:solidFill>
              </a:rPr>
              <a:t>nested state diagrams</a:t>
            </a:r>
            <a:r>
              <a:rPr lang="en-US" altLang="en-US" sz="2800">
                <a:solidFill>
                  <a:srgbClr val="FF33CC"/>
                </a:solidFill>
              </a:rPr>
              <a:t> </a:t>
            </a:r>
            <a:r>
              <a:rPr lang="en-US" altLang="en-US" sz="2800"/>
              <a:t>because they permit a state (possibly an entire sub-diagram) to be expressed in terms of matched entry-exit activities without regard for </a:t>
            </a:r>
            <a:r>
              <a:rPr lang="en-US" altLang="en-US" sz="2800" i="1">
                <a:solidFill>
                  <a:srgbClr val="FF33CC"/>
                </a:solidFill>
              </a:rPr>
              <a:t>what happens before or after the state is active</a:t>
            </a:r>
            <a:r>
              <a:rPr lang="en-US" altLang="en-US" sz="2800"/>
              <a:t>. Transitioning into or out of a nested state can cause execution of several entry or exit activities, if the transition reaches across several levels of nesting. The entry activities are executed from the </a:t>
            </a:r>
            <a:r>
              <a:rPr lang="en-US" altLang="en-US" sz="2800">
                <a:solidFill>
                  <a:srgbClr val="0000FF"/>
                </a:solidFill>
              </a:rPr>
              <a:t>outside in </a:t>
            </a:r>
            <a:r>
              <a:rPr lang="en-US" altLang="en-US" sz="2800"/>
              <a:t>and the exit activities from the </a:t>
            </a:r>
            <a:r>
              <a:rPr lang="en-US" altLang="en-US" sz="2800">
                <a:solidFill>
                  <a:srgbClr val="0000FF"/>
                </a:solidFill>
              </a:rPr>
              <a:t>inside out</a:t>
            </a:r>
            <a:r>
              <a:rPr lang="en-US" altLang="en-US" sz="2800"/>
              <a:t>. This permits behavior similar to </a:t>
            </a:r>
            <a:r>
              <a:rPr lang="en-US" altLang="en-US" sz="2800" i="1">
                <a:solidFill>
                  <a:srgbClr val="C00000"/>
                </a:solidFill>
              </a:rPr>
              <a:t>nested subroutine calls</a:t>
            </a:r>
            <a:r>
              <a:rPr lang="en-US" altLang="en-US" sz="2800"/>
              <a:t>.</a:t>
            </a:r>
          </a:p>
          <a:p>
            <a:pPr algn="just"/>
            <a:r>
              <a:rPr lang="en-US" altLang="en-US" sz="2800" b="1"/>
              <a:t> </a:t>
            </a:r>
            <a:endParaRPr lang="en-US" altLang="en-US" sz="2800"/>
          </a:p>
          <a:p>
            <a:pPr algn="just"/>
            <a:endParaRPr lang="en-US"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7081B-07B3-4705-B2D5-3A0F5147B629}"/>
              </a:ext>
            </a:extLst>
          </p:cNvPr>
          <p:cNvSpPr>
            <a:spLocks noGrp="1"/>
          </p:cNvSpPr>
          <p:nvPr>
            <p:ph type="title"/>
          </p:nvPr>
        </p:nvSpPr>
        <p:spPr/>
        <p:txBody>
          <a:bodyPr/>
          <a:lstStyle/>
          <a:p>
            <a:pPr>
              <a:defRPr/>
            </a:pPr>
            <a:r>
              <a:rPr lang="en-US" b="1" u="dbl" dirty="0"/>
              <a:t>Signal Generalization</a:t>
            </a:r>
            <a:br>
              <a:rPr lang="en-US" dirty="0"/>
            </a:br>
            <a:endParaRPr lang="en-US" dirty="0"/>
          </a:p>
        </p:txBody>
      </p:sp>
      <p:sp>
        <p:nvSpPr>
          <p:cNvPr id="17411" name="Content Placeholder 2">
            <a:extLst>
              <a:ext uri="{FF2B5EF4-FFF2-40B4-BE49-F238E27FC236}">
                <a16:creationId xmlns:a16="http://schemas.microsoft.com/office/drawing/2014/main" id="{1BD1303C-0A82-4E51-9436-817CB05B5EEF}"/>
              </a:ext>
            </a:extLst>
          </p:cNvPr>
          <p:cNvSpPr>
            <a:spLocks noGrp="1"/>
          </p:cNvSpPr>
          <p:nvPr>
            <p:ph idx="1"/>
          </p:nvPr>
        </p:nvSpPr>
        <p:spPr>
          <a:xfrm>
            <a:off x="762000" y="685800"/>
            <a:ext cx="7696200" cy="5943600"/>
          </a:xfrm>
        </p:spPr>
        <p:txBody>
          <a:bodyPr/>
          <a:lstStyle/>
          <a:p>
            <a:pPr algn="just"/>
            <a:r>
              <a:rPr lang="en-US" altLang="en-US" sz="2000"/>
              <a:t>Signals can be organized into a generalization hierarchy with </a:t>
            </a:r>
            <a:r>
              <a:rPr lang="en-US" altLang="en-US" sz="2000">
                <a:solidFill>
                  <a:srgbClr val="C00000"/>
                </a:solidFill>
              </a:rPr>
              <a:t>inheritance of signal attributes.</a:t>
            </a:r>
            <a:r>
              <a:rPr lang="en-US" altLang="en-US" sz="2000"/>
              <a:t> </a:t>
            </a:r>
          </a:p>
          <a:p>
            <a:pPr algn="just"/>
            <a:r>
              <a:rPr lang="en-US" altLang="en-US" sz="1800"/>
              <a:t>Figure shows </a:t>
            </a:r>
            <a:r>
              <a:rPr lang="en-US" altLang="en-US" sz="1800">
                <a:solidFill>
                  <a:srgbClr val="C00000"/>
                </a:solidFill>
              </a:rPr>
              <a:t>part of a tree of input signals for a workstation</a:t>
            </a:r>
            <a:r>
              <a:rPr lang="en-US" altLang="en-US" sz="1800"/>
              <a:t>. Signals MouseButton and KeyboardCharacter are two kinds of user input. Both signals inherit attribute </a:t>
            </a:r>
            <a:r>
              <a:rPr lang="en-US" altLang="en-US" sz="1800">
                <a:solidFill>
                  <a:srgbClr val="FF33CC"/>
                </a:solidFill>
              </a:rPr>
              <a:t>device</a:t>
            </a:r>
            <a:r>
              <a:rPr lang="en-US" altLang="en-US" sz="1800"/>
              <a:t> from signal </a:t>
            </a:r>
            <a:r>
              <a:rPr lang="en-US" altLang="en-US" sz="1800">
                <a:solidFill>
                  <a:srgbClr val="0000FF"/>
                </a:solidFill>
              </a:rPr>
              <a:t>User/nput </a:t>
            </a:r>
            <a:r>
              <a:rPr lang="en-US" altLang="en-US" sz="1800"/>
              <a:t>(the root of the hierarchy). MouseButtonDown and MouseButtonUp inherit location from MouseButton. KeyboardCharacters can be divided into Control and Graphic characters. </a:t>
            </a:r>
          </a:p>
          <a:p>
            <a:pPr algn="just"/>
            <a:endParaRPr lang="en-US" altLang="en-US" sz="2000">
              <a:solidFill>
                <a:srgbClr val="C00000"/>
              </a:solidFill>
            </a:endParaRPr>
          </a:p>
          <a:p>
            <a:endParaRPr lang="en-US" altLang="en-US"/>
          </a:p>
        </p:txBody>
      </p:sp>
      <p:pic>
        <p:nvPicPr>
          <p:cNvPr id="17412" name="Picture 3">
            <a:extLst>
              <a:ext uri="{FF2B5EF4-FFF2-40B4-BE49-F238E27FC236}">
                <a16:creationId xmlns:a16="http://schemas.microsoft.com/office/drawing/2014/main" id="{42313C72-F881-40CF-A467-9C885D4DB4CA}"/>
              </a:ext>
            </a:extLst>
          </p:cNvPr>
          <p:cNvPicPr>
            <a:picLocks noChangeAspect="1" noChangeArrowheads="1"/>
          </p:cNvPicPr>
          <p:nvPr/>
        </p:nvPicPr>
        <p:blipFill>
          <a:blip r:embed="rId2">
            <a:lum bright="-48000" contrast="82000"/>
            <a:extLst>
              <a:ext uri="{28A0092B-C50C-407E-A947-70E740481C1C}">
                <a14:useLocalDpi xmlns:a14="http://schemas.microsoft.com/office/drawing/2010/main" val="0"/>
              </a:ext>
            </a:extLst>
          </a:blip>
          <a:srcRect/>
          <a:stretch>
            <a:fillRect/>
          </a:stretch>
        </p:blipFill>
        <p:spPr bwMode="auto">
          <a:xfrm>
            <a:off x="685800" y="3048000"/>
            <a:ext cx="8077200" cy="3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66123246-3C1B-4386-87C8-6672DBF787EB}"/>
              </a:ext>
            </a:extLst>
          </p:cNvPr>
          <p:cNvSpPr>
            <a:spLocks noGrp="1"/>
          </p:cNvSpPr>
          <p:nvPr>
            <p:ph type="title"/>
          </p:nvPr>
        </p:nvSpPr>
        <p:spPr/>
        <p:txBody>
          <a:bodyPr/>
          <a:lstStyle/>
          <a:p>
            <a:endParaRPr lang="en-US" altLang="en-US"/>
          </a:p>
        </p:txBody>
      </p:sp>
      <p:sp>
        <p:nvSpPr>
          <p:cNvPr id="18435" name="Content Placeholder 2">
            <a:extLst>
              <a:ext uri="{FF2B5EF4-FFF2-40B4-BE49-F238E27FC236}">
                <a16:creationId xmlns:a16="http://schemas.microsoft.com/office/drawing/2014/main" id="{4549E86F-62BC-4154-A269-033102C86AD3}"/>
              </a:ext>
            </a:extLst>
          </p:cNvPr>
          <p:cNvSpPr>
            <a:spLocks noGrp="1"/>
          </p:cNvSpPr>
          <p:nvPr>
            <p:ph idx="1"/>
          </p:nvPr>
        </p:nvSpPr>
        <p:spPr>
          <a:xfrm>
            <a:off x="685800" y="228600"/>
            <a:ext cx="7696200" cy="6019800"/>
          </a:xfrm>
        </p:spPr>
        <p:txBody>
          <a:bodyPr/>
          <a:lstStyle/>
          <a:p>
            <a:pPr algn="just"/>
            <a:r>
              <a:rPr lang="en-US" altLang="en-US" u="sng">
                <a:solidFill>
                  <a:srgbClr val="00B050"/>
                </a:solidFill>
              </a:rPr>
              <a:t>Ultimately every actual signal can be viewed as a leaf on a generalization tree of signals. </a:t>
            </a:r>
          </a:p>
          <a:p>
            <a:pPr algn="just"/>
            <a:r>
              <a:rPr lang="en-US" altLang="en-US" u="sng">
                <a:solidFill>
                  <a:srgbClr val="00B050"/>
                </a:solidFill>
              </a:rPr>
              <a:t>In a state diagram, a received signal triggers transitions that are defined for </a:t>
            </a:r>
            <a:r>
              <a:rPr lang="en-US" altLang="en-US" i="1" u="sng">
                <a:solidFill>
                  <a:srgbClr val="FF33CC"/>
                </a:solidFill>
              </a:rPr>
              <a:t>any</a:t>
            </a:r>
            <a:r>
              <a:rPr lang="en-US" altLang="en-US" u="sng">
                <a:solidFill>
                  <a:srgbClr val="00B050"/>
                </a:solidFill>
              </a:rPr>
              <a:t> </a:t>
            </a:r>
            <a:r>
              <a:rPr lang="en-US" altLang="en-US" i="1" u="sng">
                <a:solidFill>
                  <a:srgbClr val="00B050"/>
                </a:solidFill>
              </a:rPr>
              <a:t>ancestor</a:t>
            </a:r>
            <a:r>
              <a:rPr lang="en-US" altLang="en-US" u="sng">
                <a:solidFill>
                  <a:srgbClr val="00B050"/>
                </a:solidFill>
              </a:rPr>
              <a:t> signal type. </a:t>
            </a:r>
            <a:endParaRPr lang="en-US" altLang="en-US">
              <a:solidFill>
                <a:srgbClr val="00B050"/>
              </a:solidFill>
            </a:endParaRPr>
          </a:p>
          <a:p>
            <a:pPr algn="just"/>
            <a:r>
              <a:rPr lang="en-US" altLang="en-US" sz="2800" i="1">
                <a:solidFill>
                  <a:srgbClr val="C00000"/>
                </a:solidFill>
              </a:rPr>
              <a:t>E.g. typing an 'a' would trigger a transition on signal Alphanumeric as well as signal KeyboardCharacter. Analogous to generalization of classes, </a:t>
            </a:r>
            <a:r>
              <a:rPr lang="en-US" altLang="en-US" sz="2800" i="1">
                <a:solidFill>
                  <a:srgbClr val="FF0000"/>
                </a:solidFill>
              </a:rPr>
              <a:t>it is recommended that all </a:t>
            </a:r>
            <a:r>
              <a:rPr lang="en-US" altLang="en-US" sz="2800" i="1" u="sng">
                <a:solidFill>
                  <a:srgbClr val="FF0000"/>
                </a:solidFill>
              </a:rPr>
              <a:t>super-signal</a:t>
            </a:r>
            <a:r>
              <a:rPr lang="en-US" altLang="en-US" sz="2800" i="1">
                <a:solidFill>
                  <a:srgbClr val="FF0000"/>
                </a:solidFill>
              </a:rPr>
              <a:t>s be </a:t>
            </a:r>
            <a:r>
              <a:rPr lang="en-US" altLang="en-US" sz="2800" i="1" u="sng">
                <a:solidFill>
                  <a:srgbClr val="FF0000"/>
                </a:solidFill>
              </a:rPr>
              <a:t>abstract</a:t>
            </a:r>
            <a:r>
              <a:rPr lang="en-US" altLang="en-US" sz="2800" i="1">
                <a:solidFill>
                  <a:srgbClr val="FF0000"/>
                </a:solidFill>
              </a:rPr>
              <a:t>.</a:t>
            </a:r>
          </a:p>
          <a:p>
            <a:pPr algn="just"/>
            <a:endParaRPr lang="en-US"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F69194B0-E5A3-4A1E-9830-86251D271E3C}"/>
              </a:ext>
            </a:extLst>
          </p:cNvPr>
          <p:cNvSpPr>
            <a:spLocks noGrp="1"/>
          </p:cNvSpPr>
          <p:nvPr>
            <p:ph type="title"/>
          </p:nvPr>
        </p:nvSpPr>
        <p:spPr/>
        <p:txBody>
          <a:bodyPr/>
          <a:lstStyle/>
          <a:p>
            <a:endParaRPr lang="en-US" altLang="en-US"/>
          </a:p>
        </p:txBody>
      </p:sp>
      <p:sp>
        <p:nvSpPr>
          <p:cNvPr id="19459" name="Content Placeholder 2">
            <a:extLst>
              <a:ext uri="{FF2B5EF4-FFF2-40B4-BE49-F238E27FC236}">
                <a16:creationId xmlns:a16="http://schemas.microsoft.com/office/drawing/2014/main" id="{8F885810-037D-453A-B16D-730633AF606E}"/>
              </a:ext>
            </a:extLst>
          </p:cNvPr>
          <p:cNvSpPr>
            <a:spLocks noGrp="1"/>
          </p:cNvSpPr>
          <p:nvPr>
            <p:ph idx="1"/>
          </p:nvPr>
        </p:nvSpPr>
        <p:spPr>
          <a:xfrm>
            <a:off x="762000" y="1447800"/>
            <a:ext cx="7696200" cy="5105400"/>
          </a:xfrm>
        </p:spPr>
        <p:txBody>
          <a:bodyPr/>
          <a:lstStyle/>
          <a:p>
            <a:pPr algn="just"/>
            <a:r>
              <a:rPr lang="en-US" altLang="en-US"/>
              <a:t>A signal hierarchy </a:t>
            </a:r>
            <a:r>
              <a:rPr lang="en-US" altLang="en-US" u="sng">
                <a:solidFill>
                  <a:srgbClr val="0000FF"/>
                </a:solidFill>
              </a:rPr>
              <a:t>permits different levels of abstraction</a:t>
            </a:r>
            <a:r>
              <a:rPr lang="en-US" altLang="en-US"/>
              <a:t> to be used in a model. </a:t>
            </a:r>
          </a:p>
          <a:p>
            <a:pPr algn="just"/>
            <a:r>
              <a:rPr lang="en-US" altLang="en-US"/>
              <a:t>E.g. </a:t>
            </a:r>
          </a:p>
          <a:p>
            <a:pPr algn="just"/>
            <a:r>
              <a:rPr lang="en-US" altLang="en-US" sz="2800">
                <a:solidFill>
                  <a:srgbClr val="C00000"/>
                </a:solidFill>
              </a:rPr>
              <a:t>some states might handle all input characters the same; </a:t>
            </a:r>
          </a:p>
          <a:p>
            <a:pPr algn="just"/>
            <a:r>
              <a:rPr lang="en-US" altLang="en-US" sz="2800">
                <a:solidFill>
                  <a:srgbClr val="C00000"/>
                </a:solidFill>
              </a:rPr>
              <a:t>other states might treat control characters differently from printing characters; </a:t>
            </a:r>
          </a:p>
          <a:p>
            <a:pPr algn="just"/>
            <a:r>
              <a:rPr lang="en-US" altLang="en-US" sz="2800">
                <a:solidFill>
                  <a:srgbClr val="C00000"/>
                </a:solidFill>
              </a:rPr>
              <a:t>still others might have different activities on individual characters.</a:t>
            </a:r>
          </a:p>
          <a:p>
            <a:endParaRPr lang="en-US"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0F05E-043E-4B05-B04B-689C70B662F9}"/>
              </a:ext>
            </a:extLst>
          </p:cNvPr>
          <p:cNvSpPr>
            <a:spLocks noGrp="1"/>
          </p:cNvSpPr>
          <p:nvPr>
            <p:ph type="title"/>
          </p:nvPr>
        </p:nvSpPr>
        <p:spPr/>
        <p:txBody>
          <a:bodyPr/>
          <a:lstStyle/>
          <a:p>
            <a:pPr>
              <a:defRPr/>
            </a:pPr>
            <a:r>
              <a:rPr lang="en-US" b="1" u="dbl" dirty="0">
                <a:solidFill>
                  <a:srgbClr val="FF33CC"/>
                </a:solidFill>
              </a:rPr>
              <a:t>Concurrency</a:t>
            </a:r>
            <a:br>
              <a:rPr lang="en-US" dirty="0">
                <a:solidFill>
                  <a:srgbClr val="FF33CC"/>
                </a:solidFill>
              </a:rPr>
            </a:br>
            <a:endParaRPr lang="en-US" dirty="0">
              <a:solidFill>
                <a:srgbClr val="FF33CC"/>
              </a:solidFill>
            </a:endParaRPr>
          </a:p>
        </p:txBody>
      </p:sp>
      <p:sp>
        <p:nvSpPr>
          <p:cNvPr id="20483" name="Content Placeholder 2">
            <a:extLst>
              <a:ext uri="{FF2B5EF4-FFF2-40B4-BE49-F238E27FC236}">
                <a16:creationId xmlns:a16="http://schemas.microsoft.com/office/drawing/2014/main" id="{9682FB02-CDF9-4ED2-BF5E-030477818EBA}"/>
              </a:ext>
            </a:extLst>
          </p:cNvPr>
          <p:cNvSpPr>
            <a:spLocks noGrp="1"/>
          </p:cNvSpPr>
          <p:nvPr>
            <p:ph idx="1"/>
          </p:nvPr>
        </p:nvSpPr>
        <p:spPr>
          <a:xfrm>
            <a:off x="762000" y="1447800"/>
            <a:ext cx="7696200" cy="5105400"/>
          </a:xfrm>
        </p:spPr>
        <p:txBody>
          <a:bodyPr/>
          <a:lstStyle/>
          <a:p>
            <a:pPr algn="just"/>
            <a:r>
              <a:rPr lang="en-US" altLang="en-US"/>
              <a:t>The state model </a:t>
            </a:r>
            <a:r>
              <a:rPr lang="en-US" altLang="en-US" i="1">
                <a:solidFill>
                  <a:srgbClr val="C00000"/>
                </a:solidFill>
              </a:rPr>
              <a:t>implicitly supports </a:t>
            </a:r>
            <a:r>
              <a:rPr lang="en-US" altLang="en-US"/>
              <a:t>concurrency among objects. </a:t>
            </a:r>
          </a:p>
          <a:p>
            <a:pPr algn="just"/>
            <a:r>
              <a:rPr lang="en-US" altLang="en-US" sz="2800"/>
              <a:t>In general, objects are </a:t>
            </a:r>
            <a:r>
              <a:rPr lang="en-US" altLang="en-US" sz="2800">
                <a:solidFill>
                  <a:srgbClr val="FF33CC"/>
                </a:solidFill>
              </a:rPr>
              <a:t>autonomous entities</a:t>
            </a:r>
            <a:r>
              <a:rPr lang="en-US" altLang="en-US" sz="2800"/>
              <a:t> that can act and change state </a:t>
            </a:r>
            <a:r>
              <a:rPr lang="en-US" altLang="en-US" sz="2800">
                <a:solidFill>
                  <a:srgbClr val="FF33CC"/>
                </a:solidFill>
              </a:rPr>
              <a:t>independent of one another. </a:t>
            </a:r>
          </a:p>
          <a:p>
            <a:pPr algn="just"/>
            <a:r>
              <a:rPr lang="en-US" altLang="en-US">
                <a:latin typeface="Berlin Sans FB Demi" panose="020E0802020502020306" pitchFamily="34" charset="0"/>
              </a:rPr>
              <a:t>However, objects </a:t>
            </a:r>
            <a:r>
              <a:rPr lang="en-US" altLang="en-US" i="1">
                <a:solidFill>
                  <a:srgbClr val="FF33CC"/>
                </a:solidFill>
                <a:latin typeface="Berlin Sans FB Demi" panose="020E0802020502020306" pitchFamily="34" charset="0"/>
              </a:rPr>
              <a:t>need not be </a:t>
            </a:r>
            <a:r>
              <a:rPr lang="en-US" altLang="en-US" i="1">
                <a:solidFill>
                  <a:srgbClr val="0070C0"/>
                </a:solidFill>
                <a:latin typeface="Berlin Sans FB Demi" panose="020E0802020502020306" pitchFamily="34" charset="0"/>
              </a:rPr>
              <a:t>completely independent</a:t>
            </a:r>
            <a:r>
              <a:rPr lang="en-US" altLang="en-US">
                <a:latin typeface="Berlin Sans FB Demi" panose="020E0802020502020306" pitchFamily="34" charset="0"/>
              </a:rPr>
              <a:t> and may be </a:t>
            </a:r>
            <a:r>
              <a:rPr lang="en-US" altLang="en-US" u="sng">
                <a:solidFill>
                  <a:srgbClr val="0000FF"/>
                </a:solidFill>
                <a:latin typeface="Berlin Sans FB Demi" panose="020E0802020502020306" pitchFamily="34" charset="0"/>
              </a:rPr>
              <a:t>subject to shared constraints</a:t>
            </a:r>
            <a:r>
              <a:rPr lang="en-US" altLang="en-US">
                <a:latin typeface="Berlin Sans FB Demi" panose="020E0802020502020306" pitchFamily="34" charset="0"/>
              </a:rPr>
              <a:t> that cause </a:t>
            </a:r>
            <a:r>
              <a:rPr lang="en-US" altLang="en-US">
                <a:solidFill>
                  <a:srgbClr val="0070C0"/>
                </a:solidFill>
                <a:latin typeface="Berlin Sans FB Demi" panose="020E0802020502020306" pitchFamily="34" charset="0"/>
              </a:rPr>
              <a:t>some correspondence</a:t>
            </a:r>
            <a:r>
              <a:rPr lang="en-US" altLang="en-US">
                <a:latin typeface="Berlin Sans FB Demi" panose="020E0802020502020306" pitchFamily="34" charset="0"/>
              </a:rPr>
              <a:t> </a:t>
            </a:r>
            <a:r>
              <a:rPr lang="en-US" altLang="en-US">
                <a:solidFill>
                  <a:srgbClr val="0070C0"/>
                </a:solidFill>
                <a:latin typeface="Berlin Sans FB Demi" panose="020E0802020502020306" pitchFamily="34" charset="0"/>
              </a:rPr>
              <a:t>among their state changes.</a:t>
            </a:r>
          </a:p>
          <a:p>
            <a:endParaRPr lang="en-US"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83A128D3-6576-470C-A0EA-F19C22C53E12}"/>
              </a:ext>
            </a:extLst>
          </p:cNvPr>
          <p:cNvSpPr>
            <a:spLocks noGrp="1"/>
          </p:cNvSpPr>
          <p:nvPr>
            <p:ph type="title"/>
          </p:nvPr>
        </p:nvSpPr>
        <p:spPr/>
        <p:txBody>
          <a:bodyPr/>
          <a:lstStyle/>
          <a:p>
            <a:r>
              <a:rPr lang="en-US" altLang="en-US" b="1" i="1"/>
              <a:t>Aggregation Concurrency:</a:t>
            </a:r>
            <a:br>
              <a:rPr lang="en-US" altLang="en-US"/>
            </a:br>
            <a:endParaRPr lang="en-US" altLang="en-US"/>
          </a:p>
        </p:txBody>
      </p:sp>
      <p:sp>
        <p:nvSpPr>
          <p:cNvPr id="21507" name="Content Placeholder 2">
            <a:extLst>
              <a:ext uri="{FF2B5EF4-FFF2-40B4-BE49-F238E27FC236}">
                <a16:creationId xmlns:a16="http://schemas.microsoft.com/office/drawing/2014/main" id="{92CF751E-3986-4592-8B3D-4C590172C4E5}"/>
              </a:ext>
            </a:extLst>
          </p:cNvPr>
          <p:cNvSpPr>
            <a:spLocks noGrp="1"/>
          </p:cNvSpPr>
          <p:nvPr>
            <p:ph idx="1"/>
          </p:nvPr>
        </p:nvSpPr>
        <p:spPr>
          <a:xfrm>
            <a:off x="762000" y="1447800"/>
            <a:ext cx="7696200" cy="4572000"/>
          </a:xfrm>
        </p:spPr>
        <p:txBody>
          <a:bodyPr/>
          <a:lstStyle/>
          <a:p>
            <a:pPr algn="just"/>
            <a:r>
              <a:rPr lang="en-US" altLang="en-US" sz="2400">
                <a:latin typeface="Baskerville Old Face" panose="02020602080505020303" pitchFamily="18" charset="0"/>
              </a:rPr>
              <a:t>A state diagram </a:t>
            </a:r>
            <a:r>
              <a:rPr lang="en-US" altLang="en-US" sz="2400">
                <a:solidFill>
                  <a:srgbClr val="FF33CC"/>
                </a:solidFill>
                <a:latin typeface="Baskerville Old Face" panose="02020602080505020303" pitchFamily="18" charset="0"/>
              </a:rPr>
              <a:t>for </a:t>
            </a:r>
            <a:r>
              <a:rPr lang="en-US" altLang="en-US" sz="2400" u="sng">
                <a:solidFill>
                  <a:srgbClr val="FF33CC"/>
                </a:solidFill>
                <a:latin typeface="Baskerville Old Face" panose="02020602080505020303" pitchFamily="18" charset="0"/>
              </a:rPr>
              <a:t>an assembly </a:t>
            </a:r>
            <a:r>
              <a:rPr lang="en-US" altLang="en-US" sz="2400" b="1" u="sng">
                <a:solidFill>
                  <a:srgbClr val="0000FF"/>
                </a:solidFill>
                <a:latin typeface="Baskerville Old Face" panose="02020602080505020303" pitchFamily="18" charset="0"/>
              </a:rPr>
              <a:t>is a collection of state diagrams, one for each part</a:t>
            </a:r>
            <a:r>
              <a:rPr lang="en-US" altLang="en-US" sz="2400" b="1">
                <a:solidFill>
                  <a:srgbClr val="0000FF"/>
                </a:solidFill>
                <a:latin typeface="Baskerville Old Face" panose="02020602080505020303" pitchFamily="18" charset="0"/>
              </a:rPr>
              <a:t>. </a:t>
            </a:r>
            <a:r>
              <a:rPr lang="en-US" altLang="en-US" sz="2400">
                <a:latin typeface="Baskerville Old Face" panose="02020602080505020303" pitchFamily="18" charset="0"/>
              </a:rPr>
              <a:t>The </a:t>
            </a:r>
            <a:r>
              <a:rPr lang="en-US" altLang="en-US" sz="2400" u="sng">
                <a:solidFill>
                  <a:srgbClr val="0000FF"/>
                </a:solidFill>
                <a:latin typeface="Baskerville Old Face" panose="02020602080505020303" pitchFamily="18" charset="0"/>
              </a:rPr>
              <a:t>aggregate</a:t>
            </a:r>
            <a:r>
              <a:rPr lang="en-US" altLang="en-US" sz="2400">
                <a:latin typeface="Baskerville Old Face" panose="02020602080505020303" pitchFamily="18" charset="0"/>
              </a:rPr>
              <a:t> state corresponds to the combined states of all the parts. Aggregation is the "</a:t>
            </a:r>
            <a:r>
              <a:rPr lang="en-US" altLang="en-US" sz="2400" b="1">
                <a:solidFill>
                  <a:srgbClr val="0000FF"/>
                </a:solidFill>
                <a:latin typeface="Baskerville Old Face" panose="02020602080505020303" pitchFamily="18" charset="0"/>
              </a:rPr>
              <a:t>and-relationship</a:t>
            </a:r>
            <a:r>
              <a:rPr lang="en-US" altLang="en-US" sz="2400">
                <a:latin typeface="Baskerville Old Face" panose="02020602080505020303" pitchFamily="18" charset="0"/>
              </a:rPr>
              <a:t>."</a:t>
            </a:r>
          </a:p>
          <a:p>
            <a:pPr algn="just"/>
            <a:r>
              <a:rPr lang="en-US" altLang="en-US" sz="2400">
                <a:latin typeface="Baskerville Old Face" panose="02020602080505020303" pitchFamily="18" charset="0"/>
              </a:rPr>
              <a:t>The </a:t>
            </a:r>
            <a:r>
              <a:rPr lang="en-US" altLang="en-US" sz="2400" b="1" u="sng">
                <a:solidFill>
                  <a:srgbClr val="FF33CC"/>
                </a:solidFill>
                <a:latin typeface="Baskerville Old Face" panose="02020602080505020303" pitchFamily="18" charset="0"/>
              </a:rPr>
              <a:t>aggregate state</a:t>
            </a:r>
            <a:r>
              <a:rPr lang="en-US" altLang="en-US" sz="2400" b="1">
                <a:solidFill>
                  <a:srgbClr val="FF33CC"/>
                </a:solidFill>
                <a:latin typeface="Baskerville Old Face" panose="02020602080505020303" pitchFamily="18" charset="0"/>
              </a:rPr>
              <a:t> </a:t>
            </a:r>
            <a:r>
              <a:rPr lang="en-US" altLang="en-US" sz="2400">
                <a:latin typeface="Baskerville Old Face" panose="02020602080505020303" pitchFamily="18" charset="0"/>
              </a:rPr>
              <a:t>is one state from the first diagram, and a state from the second diagram, and a state from each other diagram. </a:t>
            </a:r>
          </a:p>
          <a:p>
            <a:pPr algn="just"/>
            <a:r>
              <a:rPr lang="en-US" altLang="en-US" sz="2400">
                <a:latin typeface="Baskerville Old Face" panose="02020602080505020303" pitchFamily="18" charset="0"/>
              </a:rPr>
              <a:t>In the more interesting cases, </a:t>
            </a:r>
            <a:r>
              <a:rPr lang="en-US" altLang="en-US" sz="2400">
                <a:solidFill>
                  <a:srgbClr val="FF33CC"/>
                </a:solidFill>
                <a:latin typeface="Baskerville Old Face" panose="02020602080505020303" pitchFamily="18" charset="0"/>
              </a:rPr>
              <a:t>the part states interact</a:t>
            </a:r>
            <a:r>
              <a:rPr lang="en-US" altLang="en-US" sz="2400">
                <a:latin typeface="Baskerville Old Face" panose="02020602080505020303" pitchFamily="18" charset="0"/>
              </a:rPr>
              <a:t>. Transitions for one object can depend on another object being in a given state. This allows </a:t>
            </a:r>
            <a:r>
              <a:rPr lang="en-US" altLang="en-US" sz="2400" b="1" u="sng">
                <a:solidFill>
                  <a:srgbClr val="FF33CC"/>
                </a:solidFill>
                <a:latin typeface="Baskerville Old Face" panose="02020602080505020303" pitchFamily="18" charset="0"/>
              </a:rPr>
              <a:t>interaction between the state diagrams</a:t>
            </a:r>
            <a:r>
              <a:rPr lang="en-US" altLang="en-US" sz="2400" b="1">
                <a:solidFill>
                  <a:srgbClr val="FF33CC"/>
                </a:solidFill>
                <a:latin typeface="Baskerville Old Face" panose="02020602080505020303" pitchFamily="18" charset="0"/>
              </a:rPr>
              <a:t>,</a:t>
            </a:r>
            <a:r>
              <a:rPr lang="en-US" altLang="en-US" sz="2400">
                <a:latin typeface="Baskerville Old Face" panose="02020602080505020303" pitchFamily="18" charset="0"/>
              </a:rPr>
              <a:t> while </a:t>
            </a:r>
            <a:r>
              <a:rPr lang="en-US" altLang="en-US" sz="2400" b="1" u="sng">
                <a:solidFill>
                  <a:srgbClr val="0000FF"/>
                </a:solidFill>
                <a:latin typeface="Baskerville Old Face" panose="02020602080505020303" pitchFamily="18" charset="0"/>
              </a:rPr>
              <a:t>preserving modularity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a:extLst>
              <a:ext uri="{FF2B5EF4-FFF2-40B4-BE49-F238E27FC236}">
                <a16:creationId xmlns:a16="http://schemas.microsoft.com/office/drawing/2014/main" id="{77861AF7-01AC-4593-8198-39299EE24B4D}"/>
              </a:ext>
            </a:extLst>
          </p:cNvPr>
          <p:cNvSpPr>
            <a:spLocks noGrp="1"/>
          </p:cNvSpPr>
          <p:nvPr>
            <p:ph type="title"/>
          </p:nvPr>
        </p:nvSpPr>
        <p:spPr/>
        <p:txBody>
          <a:bodyPr/>
          <a:lstStyle/>
          <a:p>
            <a:endParaRPr lang="en-US" altLang="en-US"/>
          </a:p>
        </p:txBody>
      </p:sp>
      <p:sp>
        <p:nvSpPr>
          <p:cNvPr id="3" name="Content Placeholder 2">
            <a:extLst>
              <a:ext uri="{FF2B5EF4-FFF2-40B4-BE49-F238E27FC236}">
                <a16:creationId xmlns:a16="http://schemas.microsoft.com/office/drawing/2014/main" id="{082C5925-DE37-459B-8140-1017C0952A71}"/>
              </a:ext>
            </a:extLst>
          </p:cNvPr>
          <p:cNvSpPr>
            <a:spLocks noGrp="1"/>
          </p:cNvSpPr>
          <p:nvPr>
            <p:ph idx="1"/>
          </p:nvPr>
        </p:nvSpPr>
        <p:spPr>
          <a:xfrm>
            <a:off x="762000" y="228600"/>
            <a:ext cx="7696200" cy="5867400"/>
          </a:xfrm>
        </p:spPr>
        <p:txBody>
          <a:bodyPr/>
          <a:lstStyle/>
          <a:p>
            <a:pPr algn="just">
              <a:defRPr/>
            </a:pPr>
            <a:r>
              <a:rPr lang="en-US" dirty="0"/>
              <a:t>Conventional state diagrams are sufficient for describing </a:t>
            </a:r>
            <a:r>
              <a:rPr lang="en-US" dirty="0">
                <a:solidFill>
                  <a:srgbClr val="0000FF"/>
                </a:solidFill>
              </a:rPr>
              <a:t>simple systems</a:t>
            </a:r>
            <a:r>
              <a:rPr lang="en-US" dirty="0"/>
              <a:t> but need additional power to handle large problems. </a:t>
            </a:r>
          </a:p>
          <a:p>
            <a:pPr marL="574675" indent="-457200" algn="just">
              <a:buFont typeface="Wingdings" panose="05000000000000000000" pitchFamily="2" charset="2"/>
              <a:buChar char="§"/>
              <a:defRPr/>
            </a:pPr>
            <a:r>
              <a:rPr lang="en-US" i="1" u="sng" dirty="0">
                <a:solidFill>
                  <a:srgbClr val="0000FF"/>
                </a:solidFill>
              </a:rPr>
              <a:t>Complex systems</a:t>
            </a:r>
            <a:r>
              <a:rPr lang="en-US" i="1" dirty="0">
                <a:solidFill>
                  <a:srgbClr val="0000FF"/>
                </a:solidFill>
              </a:rPr>
              <a:t> </a:t>
            </a:r>
            <a:r>
              <a:rPr lang="en-US" dirty="0"/>
              <a:t>can be richly modeled using:</a:t>
            </a:r>
          </a:p>
          <a:p>
            <a:pPr marL="1254125" indent="354013" algn="just">
              <a:buFont typeface="Wingdings" panose="05000000000000000000" pitchFamily="2" charset="2"/>
              <a:buChar char="§"/>
              <a:defRPr/>
            </a:pPr>
            <a:r>
              <a:rPr lang="en-US" i="1" u="sng" dirty="0">
                <a:solidFill>
                  <a:srgbClr val="FF33CC"/>
                </a:solidFill>
              </a:rPr>
              <a:t>Nested state diagrams</a:t>
            </a:r>
          </a:p>
          <a:p>
            <a:pPr marL="1254125" indent="354013" algn="just">
              <a:buFont typeface="Wingdings" panose="05000000000000000000" pitchFamily="2" charset="2"/>
              <a:buChar char="§"/>
              <a:defRPr/>
            </a:pPr>
            <a:r>
              <a:rPr lang="en-US" i="1" u="sng" dirty="0">
                <a:solidFill>
                  <a:srgbClr val="FF33CC"/>
                </a:solidFill>
              </a:rPr>
              <a:t>Nested states</a:t>
            </a:r>
          </a:p>
          <a:p>
            <a:pPr marL="1254125" indent="354013" algn="just">
              <a:buFont typeface="Wingdings" panose="05000000000000000000" pitchFamily="2" charset="2"/>
              <a:buChar char="§"/>
              <a:defRPr/>
            </a:pPr>
            <a:r>
              <a:rPr lang="en-US" i="1" u="sng" dirty="0">
                <a:solidFill>
                  <a:srgbClr val="FF33CC"/>
                </a:solidFill>
              </a:rPr>
              <a:t>Signal generalization</a:t>
            </a:r>
          </a:p>
          <a:p>
            <a:pPr marL="1254125" indent="354013" algn="just">
              <a:buFont typeface="Wingdings" panose="05000000000000000000" pitchFamily="2" charset="2"/>
              <a:buChar char="§"/>
              <a:defRPr/>
            </a:pPr>
            <a:r>
              <a:rPr lang="en-US" i="1" u="sng" dirty="0">
                <a:solidFill>
                  <a:srgbClr val="FF33CC"/>
                </a:solidFill>
              </a:rPr>
              <a:t>Concurrency</a:t>
            </a:r>
            <a:endParaRPr lang="en-US" dirty="0">
              <a:solidFill>
                <a:srgbClr val="FF33CC"/>
              </a:solidFill>
            </a:endParaRPr>
          </a:p>
          <a:p>
            <a:pPr algn="just">
              <a:defRPr/>
            </a:pPr>
            <a:endParaRPr lang="en-US" dirty="0"/>
          </a:p>
          <a:p>
            <a:pPr algn="just">
              <a:defRPr/>
            </a:pPr>
            <a:endParaRPr lang="en-US" dirty="0"/>
          </a:p>
          <a:p>
            <a:pPr>
              <a:defRPr/>
            </a:pP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1BE515AB-CF16-4824-9274-228247E761C9}"/>
              </a:ext>
            </a:extLst>
          </p:cNvPr>
          <p:cNvSpPr>
            <a:spLocks noGrp="1"/>
          </p:cNvSpPr>
          <p:nvPr>
            <p:ph type="title"/>
          </p:nvPr>
        </p:nvSpPr>
        <p:spPr/>
        <p:txBody>
          <a:bodyPr/>
          <a:lstStyle/>
          <a:p>
            <a:endParaRPr lang="en-US" altLang="en-US"/>
          </a:p>
        </p:txBody>
      </p:sp>
      <p:sp>
        <p:nvSpPr>
          <p:cNvPr id="22531" name="Content Placeholder 2">
            <a:extLst>
              <a:ext uri="{FF2B5EF4-FFF2-40B4-BE49-F238E27FC236}">
                <a16:creationId xmlns:a16="http://schemas.microsoft.com/office/drawing/2014/main" id="{69632713-4DDE-4B48-848B-467D2A9CF19C}"/>
              </a:ext>
            </a:extLst>
          </p:cNvPr>
          <p:cNvSpPr>
            <a:spLocks noGrp="1"/>
          </p:cNvSpPr>
          <p:nvPr>
            <p:ph idx="1"/>
          </p:nvPr>
        </p:nvSpPr>
        <p:spPr>
          <a:xfrm>
            <a:off x="609600" y="0"/>
            <a:ext cx="7696200" cy="6858000"/>
          </a:xfrm>
        </p:spPr>
        <p:txBody>
          <a:bodyPr/>
          <a:lstStyle/>
          <a:p>
            <a:pPr algn="just"/>
            <a:r>
              <a:rPr lang="en-US" altLang="en-US" sz="1800"/>
              <a:t>Figure shows the </a:t>
            </a:r>
            <a:r>
              <a:rPr lang="en-US" altLang="en-US" sz="1800" b="1">
                <a:solidFill>
                  <a:srgbClr val="0000FF"/>
                </a:solidFill>
                <a:latin typeface="Berlin Sans FB" panose="020E0602020502020306" pitchFamily="34" charset="0"/>
              </a:rPr>
              <a:t>state of a Car </a:t>
            </a:r>
            <a:r>
              <a:rPr lang="en-US" altLang="en-US" sz="1800"/>
              <a:t>as an aggregation of part states: </a:t>
            </a:r>
            <a:r>
              <a:rPr lang="en-US" altLang="en-US" sz="1800">
                <a:solidFill>
                  <a:srgbClr val="FF33CC"/>
                </a:solidFill>
              </a:rPr>
              <a:t>Ignition, Transmission, Accelerator, and Brake (plus other unmentioned objects). </a:t>
            </a:r>
          </a:p>
          <a:p>
            <a:pPr algn="just"/>
            <a:r>
              <a:rPr lang="en-US" altLang="en-US" sz="1800"/>
              <a:t>The </a:t>
            </a:r>
            <a:r>
              <a:rPr lang="en-US" altLang="en-US" sz="1800" b="1">
                <a:solidFill>
                  <a:srgbClr val="0000FF"/>
                </a:solidFill>
                <a:latin typeface="Berlin Sans FB" panose="020E0602020502020306" pitchFamily="34" charset="0"/>
              </a:rPr>
              <a:t>state of the car </a:t>
            </a:r>
            <a:r>
              <a:rPr lang="en-US" altLang="en-US" sz="1800"/>
              <a:t>includes </a:t>
            </a:r>
            <a:r>
              <a:rPr lang="en-US" altLang="en-US" sz="1800" b="1" u="sng">
                <a:solidFill>
                  <a:srgbClr val="0000FF"/>
                </a:solidFill>
              </a:rPr>
              <a:t>one state from each part</a:t>
            </a:r>
            <a:r>
              <a:rPr lang="en-US" altLang="en-US" sz="1800"/>
              <a:t>. Each part undergoes transitions </a:t>
            </a:r>
            <a:r>
              <a:rPr lang="en-US" altLang="en-US" sz="1800" b="1" u="sng">
                <a:solidFill>
                  <a:srgbClr val="0000FF"/>
                </a:solidFill>
              </a:rPr>
              <a:t>in parallel </a:t>
            </a:r>
            <a:r>
              <a:rPr lang="en-US" altLang="en-US" sz="1800"/>
              <a:t>with all the others. The </a:t>
            </a:r>
            <a:r>
              <a:rPr lang="en-US" altLang="en-US" sz="1800" b="1">
                <a:solidFill>
                  <a:srgbClr val="C00000"/>
                </a:solidFill>
              </a:rPr>
              <a:t>state diagrams of the parts </a:t>
            </a:r>
            <a:r>
              <a:rPr lang="en-US" altLang="en-US" sz="1800"/>
              <a:t>are </a:t>
            </a:r>
            <a:r>
              <a:rPr lang="en-US" altLang="en-US" sz="1800" b="1" i="1">
                <a:solidFill>
                  <a:srgbClr val="FF33CC"/>
                </a:solidFill>
              </a:rPr>
              <a:t>almost</a:t>
            </a:r>
            <a:r>
              <a:rPr lang="en-US" altLang="en-US" sz="1800"/>
              <a:t>, but not quite, </a:t>
            </a:r>
            <a:r>
              <a:rPr lang="en-US" altLang="en-US" sz="1800" b="1">
                <a:solidFill>
                  <a:srgbClr val="C00000"/>
                </a:solidFill>
              </a:rPr>
              <a:t>independen</a:t>
            </a:r>
            <a:r>
              <a:rPr lang="en-US" altLang="en-US" sz="1800"/>
              <a:t>t - the car will not start unless the transmission is in neutral. This is shown </a:t>
            </a:r>
            <a:r>
              <a:rPr lang="en-US" altLang="en-US" sz="1800" b="1" i="1">
                <a:solidFill>
                  <a:srgbClr val="FF33CC"/>
                </a:solidFill>
              </a:rPr>
              <a:t>by the guard expression </a:t>
            </a:r>
            <a:r>
              <a:rPr lang="en-US" altLang="en-US" sz="1800"/>
              <a:t>Transmission in Neutral on the transition from Ignition-Off to Ignition-Starting.</a:t>
            </a:r>
          </a:p>
          <a:p>
            <a:endParaRPr lang="en-US" altLang="en-US" sz="2000"/>
          </a:p>
        </p:txBody>
      </p:sp>
      <p:pic>
        <p:nvPicPr>
          <p:cNvPr id="22532" name="Picture 3">
            <a:extLst>
              <a:ext uri="{FF2B5EF4-FFF2-40B4-BE49-F238E27FC236}">
                <a16:creationId xmlns:a16="http://schemas.microsoft.com/office/drawing/2014/main" id="{D6F20869-BA93-451E-AD86-11A7C9F3277A}"/>
              </a:ext>
            </a:extLst>
          </p:cNvPr>
          <p:cNvPicPr>
            <a:picLocks noChangeAspect="1" noChangeArrowheads="1"/>
          </p:cNvPicPr>
          <p:nvPr/>
        </p:nvPicPr>
        <p:blipFill>
          <a:blip r:embed="rId2">
            <a:lum bright="-40000" contrast="78000"/>
            <a:extLst>
              <a:ext uri="{28A0092B-C50C-407E-A947-70E740481C1C}">
                <a14:useLocalDpi xmlns:a14="http://schemas.microsoft.com/office/drawing/2010/main" val="0"/>
              </a:ext>
            </a:extLst>
          </a:blip>
          <a:srcRect/>
          <a:stretch>
            <a:fillRect/>
          </a:stretch>
        </p:blipFill>
        <p:spPr bwMode="auto">
          <a:xfrm>
            <a:off x="762000" y="2590800"/>
            <a:ext cx="75438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8E9CF969-A2B9-4997-93B1-5002532178E6}"/>
              </a:ext>
            </a:extLst>
          </p:cNvPr>
          <p:cNvSpPr>
            <a:spLocks noGrp="1"/>
          </p:cNvSpPr>
          <p:nvPr>
            <p:ph type="title"/>
          </p:nvPr>
        </p:nvSpPr>
        <p:spPr/>
        <p:txBody>
          <a:bodyPr/>
          <a:lstStyle/>
          <a:p>
            <a:r>
              <a:rPr lang="en-US" altLang="en-US" b="1" i="1" u="sng"/>
              <a:t>Concurrency within an Object</a:t>
            </a:r>
            <a:br>
              <a:rPr lang="en-US" altLang="en-US" u="sng"/>
            </a:br>
            <a:endParaRPr lang="en-US" altLang="en-US" u="sng"/>
          </a:p>
        </p:txBody>
      </p:sp>
      <p:sp>
        <p:nvSpPr>
          <p:cNvPr id="23555" name="Content Placeholder 2">
            <a:extLst>
              <a:ext uri="{FF2B5EF4-FFF2-40B4-BE49-F238E27FC236}">
                <a16:creationId xmlns:a16="http://schemas.microsoft.com/office/drawing/2014/main" id="{1F98F379-6146-43E7-9A64-C5A721658722}"/>
              </a:ext>
            </a:extLst>
          </p:cNvPr>
          <p:cNvSpPr>
            <a:spLocks noGrp="1"/>
          </p:cNvSpPr>
          <p:nvPr>
            <p:ph idx="1"/>
          </p:nvPr>
        </p:nvSpPr>
        <p:spPr>
          <a:xfrm>
            <a:off x="609600" y="685800"/>
            <a:ext cx="7696200" cy="5715000"/>
          </a:xfrm>
        </p:spPr>
        <p:txBody>
          <a:bodyPr/>
          <a:lstStyle/>
          <a:p>
            <a:pPr algn="just"/>
            <a:r>
              <a:rPr lang="en-US" altLang="en-US" sz="2800"/>
              <a:t>Some </a:t>
            </a:r>
            <a:r>
              <a:rPr lang="en-US" altLang="en-US" sz="2800" u="sng">
                <a:solidFill>
                  <a:srgbClr val="FF33CC"/>
                </a:solidFill>
              </a:rPr>
              <a:t>objects can be partitioned</a:t>
            </a:r>
            <a:r>
              <a:rPr lang="en-US" altLang="en-US" sz="2800">
                <a:solidFill>
                  <a:srgbClr val="FF33CC"/>
                </a:solidFill>
              </a:rPr>
              <a:t> </a:t>
            </a:r>
            <a:r>
              <a:rPr lang="en-US" altLang="en-US" sz="2800"/>
              <a:t>into </a:t>
            </a:r>
            <a:r>
              <a:rPr lang="en-US" altLang="en-US" sz="2800" i="1">
                <a:solidFill>
                  <a:srgbClr val="7030A0"/>
                </a:solidFill>
              </a:rPr>
              <a:t>subsets of attributes or links</a:t>
            </a:r>
            <a:r>
              <a:rPr lang="en-US" altLang="en-US" sz="2800"/>
              <a:t>, each of which has its own </a:t>
            </a:r>
            <a:r>
              <a:rPr lang="en-US" altLang="en-US" sz="2800">
                <a:solidFill>
                  <a:srgbClr val="7030A0"/>
                </a:solidFill>
              </a:rPr>
              <a:t>sub-diagram</a:t>
            </a:r>
            <a:r>
              <a:rPr lang="en-US" altLang="en-US" sz="2800"/>
              <a:t>. The state of the object comprises </a:t>
            </a:r>
            <a:r>
              <a:rPr lang="en-US" altLang="en-US" sz="2800" u="sng">
                <a:solidFill>
                  <a:srgbClr val="7030A0"/>
                </a:solidFill>
                <a:latin typeface="Berlin Sans FB" panose="020E0602020502020306" pitchFamily="34" charset="0"/>
              </a:rPr>
              <a:t>one state from each sub-diagram</a:t>
            </a:r>
            <a:r>
              <a:rPr lang="en-US" altLang="en-US" sz="2800"/>
              <a:t>. The sub-diagrams </a:t>
            </a:r>
            <a:r>
              <a:rPr lang="en-US" altLang="en-US" sz="2800" u="sng">
                <a:solidFill>
                  <a:srgbClr val="0000FF"/>
                </a:solidFill>
              </a:rPr>
              <a:t>need not be independent</a:t>
            </a:r>
            <a:r>
              <a:rPr lang="en-US" altLang="en-US" sz="2800"/>
              <a:t>; the same event can cause transitions </a:t>
            </a:r>
            <a:r>
              <a:rPr lang="en-US" altLang="en-US" sz="2800">
                <a:solidFill>
                  <a:srgbClr val="0000FF"/>
                </a:solidFill>
                <a:latin typeface="Berlin Sans FB" panose="020E0602020502020306" pitchFamily="34" charset="0"/>
              </a:rPr>
              <a:t>in more than one sub-diagram.</a:t>
            </a:r>
          </a:p>
          <a:p>
            <a:pPr algn="just"/>
            <a:r>
              <a:rPr lang="en-US" altLang="en-US" sz="2400" u="sng">
                <a:solidFill>
                  <a:srgbClr val="0000FF"/>
                </a:solidFill>
                <a:latin typeface="Bernard MT Condensed" panose="02050806060905020404" pitchFamily="18" charset="0"/>
              </a:rPr>
              <a:t>The UML shows</a:t>
            </a:r>
            <a:r>
              <a:rPr lang="en-US" altLang="en-US" sz="2400">
                <a:solidFill>
                  <a:srgbClr val="0000FF"/>
                </a:solidFill>
                <a:latin typeface="Bernard MT Condensed" panose="02050806060905020404" pitchFamily="18" charset="0"/>
              </a:rPr>
              <a:t> </a:t>
            </a:r>
            <a:r>
              <a:rPr lang="en-US" altLang="en-US" sz="2800" u="sng">
                <a:solidFill>
                  <a:srgbClr val="FF33CC"/>
                </a:solidFill>
              </a:rPr>
              <a:t>concurrency within an object </a:t>
            </a:r>
            <a:r>
              <a:rPr lang="en-US" altLang="en-US" sz="2800"/>
              <a:t>by partitioning the composite state into </a:t>
            </a:r>
            <a:r>
              <a:rPr lang="en-US" altLang="en-US" sz="2800" b="1" i="1">
                <a:solidFill>
                  <a:srgbClr val="0000FF"/>
                </a:solidFill>
              </a:rPr>
              <a:t>regions</a:t>
            </a:r>
            <a:r>
              <a:rPr lang="en-US" altLang="en-US" sz="2800">
                <a:solidFill>
                  <a:srgbClr val="0000FF"/>
                </a:solidFill>
              </a:rPr>
              <a:t> </a:t>
            </a:r>
            <a:r>
              <a:rPr lang="en-US" altLang="en-US" sz="2800"/>
              <a:t>with </a:t>
            </a:r>
            <a:r>
              <a:rPr lang="en-US" altLang="en-US" sz="2800" b="1" i="1">
                <a:solidFill>
                  <a:srgbClr val="0000FF"/>
                </a:solidFill>
              </a:rPr>
              <a:t>dotted lines</a:t>
            </a:r>
            <a:r>
              <a:rPr lang="en-US" altLang="en-US" sz="2800"/>
              <a:t>. Name of the composite state must be placed in a separate </a:t>
            </a:r>
            <a:r>
              <a:rPr lang="en-US" altLang="en-US" sz="2800" b="1" i="1">
                <a:solidFill>
                  <a:srgbClr val="0000FF"/>
                </a:solidFill>
              </a:rPr>
              <a:t>tab</a:t>
            </a:r>
            <a:r>
              <a:rPr lang="en-US" altLang="en-US" sz="2800"/>
              <a:t> so that it does not become confused with the concurrent regions.</a:t>
            </a:r>
          </a:p>
          <a:p>
            <a:endParaRPr lang="en-US"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A98483C9-A405-4092-B876-48A5C3FD760C}"/>
              </a:ext>
            </a:extLst>
          </p:cNvPr>
          <p:cNvSpPr>
            <a:spLocks noGrp="1"/>
          </p:cNvSpPr>
          <p:nvPr>
            <p:ph type="title"/>
          </p:nvPr>
        </p:nvSpPr>
        <p:spPr/>
        <p:txBody>
          <a:bodyPr/>
          <a:lstStyle/>
          <a:p>
            <a:endParaRPr lang="en-US" altLang="en-US"/>
          </a:p>
        </p:txBody>
      </p:sp>
      <p:sp>
        <p:nvSpPr>
          <p:cNvPr id="24579" name="Content Placeholder 2">
            <a:extLst>
              <a:ext uri="{FF2B5EF4-FFF2-40B4-BE49-F238E27FC236}">
                <a16:creationId xmlns:a16="http://schemas.microsoft.com/office/drawing/2014/main" id="{F979B94F-61D4-4541-8631-571146FB79BB}"/>
              </a:ext>
            </a:extLst>
          </p:cNvPr>
          <p:cNvSpPr>
            <a:spLocks noGrp="1"/>
          </p:cNvSpPr>
          <p:nvPr>
            <p:ph idx="1"/>
          </p:nvPr>
        </p:nvSpPr>
        <p:spPr>
          <a:xfrm>
            <a:off x="762000" y="0"/>
            <a:ext cx="7696200" cy="3581400"/>
          </a:xfrm>
        </p:spPr>
        <p:txBody>
          <a:bodyPr/>
          <a:lstStyle/>
          <a:p>
            <a:pPr algn="just"/>
            <a:r>
              <a:rPr lang="en-US" altLang="en-US" sz="1800"/>
              <a:t>Figure shows the state diagram for the </a:t>
            </a:r>
            <a:r>
              <a:rPr lang="en-US" altLang="en-US" sz="1800" b="1">
                <a:solidFill>
                  <a:srgbClr val="0000FF"/>
                </a:solidFill>
              </a:rPr>
              <a:t>play of a bridge rubber</a:t>
            </a:r>
            <a:r>
              <a:rPr lang="en-US" altLang="en-US" sz="1800"/>
              <a:t>. When a side wins a game, it becomes "vulnerable"; the first side to win two games wins the rubber. During the play of the rubber, the </a:t>
            </a:r>
            <a:r>
              <a:rPr lang="en-US" altLang="en-US" sz="1800">
                <a:solidFill>
                  <a:srgbClr val="0000FF"/>
                </a:solidFill>
              </a:rPr>
              <a:t>state of the rubber </a:t>
            </a:r>
            <a:r>
              <a:rPr lang="en-US" altLang="en-US" sz="1800"/>
              <a:t>consists of </a:t>
            </a:r>
            <a:r>
              <a:rPr lang="en-US" altLang="en-US" sz="1800" b="1">
                <a:solidFill>
                  <a:srgbClr val="FF33CC"/>
                </a:solidFill>
              </a:rPr>
              <a:t>one state from each sub-diagram</a:t>
            </a:r>
            <a:r>
              <a:rPr lang="en-US" altLang="en-US" sz="1800"/>
              <a:t>. </a:t>
            </a:r>
          </a:p>
          <a:p>
            <a:pPr algn="just"/>
            <a:r>
              <a:rPr lang="en-US" altLang="en-US" sz="1800"/>
              <a:t>When the Playing rubber </a:t>
            </a:r>
            <a:r>
              <a:rPr lang="en-US" altLang="en-US" sz="1800" b="1">
                <a:solidFill>
                  <a:srgbClr val="FF33CC"/>
                </a:solidFill>
              </a:rPr>
              <a:t>composite state is entered</a:t>
            </a:r>
            <a:r>
              <a:rPr lang="en-US" altLang="en-US" sz="1800"/>
              <a:t>, </a:t>
            </a:r>
            <a:r>
              <a:rPr lang="en-US" altLang="en-US" sz="1800">
                <a:solidFill>
                  <a:srgbClr val="FF0000"/>
                </a:solidFill>
                <a:latin typeface="Berlin Sans FB" panose="020E0602020502020306" pitchFamily="34" charset="0"/>
              </a:rPr>
              <a:t>both regions are initially in their respective default states </a:t>
            </a:r>
            <a:r>
              <a:rPr lang="en-US" altLang="en-US" sz="1800">
                <a:solidFill>
                  <a:srgbClr val="0000FF"/>
                </a:solidFill>
              </a:rPr>
              <a:t>Not vulnerable</a:t>
            </a:r>
            <a:r>
              <a:rPr lang="en-US" altLang="en-US" sz="1800"/>
              <a:t>. Each region can </a:t>
            </a:r>
            <a:r>
              <a:rPr lang="en-US" altLang="en-US" sz="1800" i="1" u="sng">
                <a:solidFill>
                  <a:srgbClr val="0000FF"/>
                </a:solidFill>
              </a:rPr>
              <a:t>independently advance </a:t>
            </a:r>
            <a:r>
              <a:rPr lang="en-US" altLang="en-US" sz="1800"/>
              <a:t>to state </a:t>
            </a:r>
            <a:r>
              <a:rPr lang="en-US" altLang="en-US" sz="1800" b="1" i="1">
                <a:solidFill>
                  <a:srgbClr val="7030A0"/>
                </a:solidFill>
              </a:rPr>
              <a:t>Vulnerable </a:t>
            </a:r>
            <a:r>
              <a:rPr lang="en-US" altLang="en-US" sz="1800">
                <a:solidFill>
                  <a:srgbClr val="0000FF"/>
                </a:solidFill>
              </a:rPr>
              <a:t>w</a:t>
            </a:r>
            <a:r>
              <a:rPr lang="en-US" altLang="en-US" sz="1800"/>
              <a:t>hen its side wins a game. When one side wins a second game, a transition occurs to the corresponding </a:t>
            </a:r>
            <a:r>
              <a:rPr lang="en-US" altLang="en-US" sz="1800" b="1" i="1">
                <a:solidFill>
                  <a:srgbClr val="7030A0"/>
                </a:solidFill>
              </a:rPr>
              <a:t>Wins rubber </a:t>
            </a:r>
            <a:r>
              <a:rPr lang="en-US" altLang="en-US" sz="1800"/>
              <a:t>state. This transition terminates both concurrent regions, because they are part of the same composite state </a:t>
            </a:r>
            <a:r>
              <a:rPr lang="en-US" altLang="en-US" sz="1800" b="1" i="1">
                <a:solidFill>
                  <a:srgbClr val="7030A0"/>
                </a:solidFill>
              </a:rPr>
              <a:t>Playing rubber </a:t>
            </a:r>
            <a:r>
              <a:rPr lang="en-US" altLang="en-US" sz="1800"/>
              <a:t>and </a:t>
            </a:r>
            <a:r>
              <a:rPr lang="en-US" altLang="en-US" sz="1800" b="1" i="1">
                <a:solidFill>
                  <a:srgbClr val="FF0000"/>
                </a:solidFill>
              </a:rPr>
              <a:t>are active only when the top level state diagram is in that state</a:t>
            </a:r>
            <a:r>
              <a:rPr lang="en-US" altLang="en-US" sz="1800"/>
              <a:t>.</a:t>
            </a:r>
          </a:p>
          <a:p>
            <a:endParaRPr lang="en-US" altLang="en-US" sz="2000"/>
          </a:p>
        </p:txBody>
      </p:sp>
      <p:pic>
        <p:nvPicPr>
          <p:cNvPr id="24580" name="Picture 3">
            <a:extLst>
              <a:ext uri="{FF2B5EF4-FFF2-40B4-BE49-F238E27FC236}">
                <a16:creationId xmlns:a16="http://schemas.microsoft.com/office/drawing/2014/main" id="{C4F38D9E-5BED-4D76-971A-CAE4F9697CCA}"/>
              </a:ext>
            </a:extLst>
          </p:cNvPr>
          <p:cNvPicPr>
            <a:picLocks noChangeAspect="1" noChangeArrowheads="1"/>
          </p:cNvPicPr>
          <p:nvPr/>
        </p:nvPicPr>
        <p:blipFill>
          <a:blip r:embed="rId2">
            <a:lum bright="-38000" contrast="62000"/>
            <a:extLst>
              <a:ext uri="{28A0092B-C50C-407E-A947-70E740481C1C}">
                <a14:useLocalDpi xmlns:a14="http://schemas.microsoft.com/office/drawing/2010/main" val="0"/>
              </a:ext>
            </a:extLst>
          </a:blip>
          <a:srcRect/>
          <a:stretch>
            <a:fillRect/>
          </a:stretch>
        </p:blipFill>
        <p:spPr bwMode="auto">
          <a:xfrm>
            <a:off x="990600" y="3429000"/>
            <a:ext cx="75438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491E7421-89EC-4C08-96BD-772F5B629EDA}"/>
              </a:ext>
            </a:extLst>
          </p:cNvPr>
          <p:cNvSpPr>
            <a:spLocks noGrp="1"/>
          </p:cNvSpPr>
          <p:nvPr>
            <p:ph type="title"/>
          </p:nvPr>
        </p:nvSpPr>
        <p:spPr/>
        <p:txBody>
          <a:bodyPr/>
          <a:lstStyle/>
          <a:p>
            <a:endParaRPr lang="en-US" altLang="en-US"/>
          </a:p>
        </p:txBody>
      </p:sp>
      <p:sp>
        <p:nvSpPr>
          <p:cNvPr id="25603" name="Content Placeholder 2">
            <a:extLst>
              <a:ext uri="{FF2B5EF4-FFF2-40B4-BE49-F238E27FC236}">
                <a16:creationId xmlns:a16="http://schemas.microsoft.com/office/drawing/2014/main" id="{E5DC9B21-CD75-4D2F-9A0B-0C22D53E1EED}"/>
              </a:ext>
            </a:extLst>
          </p:cNvPr>
          <p:cNvSpPr>
            <a:spLocks noGrp="1"/>
          </p:cNvSpPr>
          <p:nvPr>
            <p:ph idx="1"/>
          </p:nvPr>
        </p:nvSpPr>
        <p:spPr/>
        <p:txBody>
          <a:bodyPr/>
          <a:lstStyle/>
          <a:p>
            <a:pPr algn="just"/>
            <a:r>
              <a:rPr lang="en-US" altLang="en-US" sz="2800" u="sng">
                <a:solidFill>
                  <a:srgbClr val="7030A0"/>
                </a:solidFill>
              </a:rPr>
              <a:t>Most programming languages lack intrinsic support for concurrency</a:t>
            </a:r>
            <a:r>
              <a:rPr lang="en-US" altLang="en-US" sz="2800">
                <a:solidFill>
                  <a:srgbClr val="7030A0"/>
                </a:solidFill>
              </a:rPr>
              <a:t>. </a:t>
            </a:r>
            <a:r>
              <a:rPr lang="en-US" altLang="en-US" sz="2800">
                <a:solidFill>
                  <a:srgbClr val="FF33CC"/>
                </a:solidFill>
                <a:latin typeface="Berlin Sans FB" panose="020E0602020502020306" pitchFamily="34" charset="0"/>
              </a:rPr>
              <a:t>A library, operating system primitives, or a DBMS can be used to provide concurrency.</a:t>
            </a:r>
            <a:r>
              <a:rPr lang="en-US" altLang="en-US" sz="2800">
                <a:solidFill>
                  <a:srgbClr val="7030A0"/>
                </a:solidFill>
              </a:rPr>
              <a:t> </a:t>
            </a:r>
            <a:r>
              <a:rPr lang="en-US" altLang="en-US" sz="2800">
                <a:solidFill>
                  <a:srgbClr val="FF0000"/>
                </a:solidFill>
                <a:latin typeface="Baskerville Old Face" panose="02020602080505020303" pitchFamily="18" charset="0"/>
              </a:rPr>
              <a:t>During analysis all objects should be regarded as concurrent</a:t>
            </a:r>
            <a:r>
              <a:rPr lang="en-US" altLang="en-US" sz="2800">
                <a:solidFill>
                  <a:srgbClr val="7030A0"/>
                </a:solidFill>
              </a:rPr>
              <a:t>. During design best accommodation is devised; many implementations do not require concurrency, and </a:t>
            </a:r>
            <a:r>
              <a:rPr lang="en-US" altLang="en-US" sz="2800">
                <a:solidFill>
                  <a:srgbClr val="FF0000"/>
                </a:solidFill>
              </a:rPr>
              <a:t>a single thread of control suffices.</a:t>
            </a:r>
          </a:p>
          <a:p>
            <a:pPr algn="just"/>
            <a:endParaRPr lang="en-US"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AAE02C97-9C38-4848-8B5D-2DD6B4287337}"/>
              </a:ext>
            </a:extLst>
          </p:cNvPr>
          <p:cNvSpPr>
            <a:spLocks noGrp="1"/>
          </p:cNvSpPr>
          <p:nvPr>
            <p:ph type="title"/>
          </p:nvPr>
        </p:nvSpPr>
        <p:spPr>
          <a:xfrm>
            <a:off x="685800" y="0"/>
            <a:ext cx="7696200" cy="1143000"/>
          </a:xfrm>
        </p:spPr>
        <p:txBody>
          <a:bodyPr/>
          <a:lstStyle/>
          <a:p>
            <a:r>
              <a:rPr lang="en-US" altLang="en-US" sz="2800" b="1" i="1" u="sng"/>
              <a:t>Synchronization of Concurrent Activities</a:t>
            </a:r>
            <a:br>
              <a:rPr lang="en-US" altLang="en-US" sz="2800">
                <a:solidFill>
                  <a:srgbClr val="FF33CC"/>
                </a:solidFill>
              </a:rPr>
            </a:br>
            <a:endParaRPr lang="en-US" altLang="en-US" sz="2800">
              <a:solidFill>
                <a:srgbClr val="FF33CC"/>
              </a:solidFill>
            </a:endParaRPr>
          </a:p>
        </p:txBody>
      </p:sp>
      <p:sp>
        <p:nvSpPr>
          <p:cNvPr id="26627" name="Content Placeholder 2">
            <a:extLst>
              <a:ext uri="{FF2B5EF4-FFF2-40B4-BE49-F238E27FC236}">
                <a16:creationId xmlns:a16="http://schemas.microsoft.com/office/drawing/2014/main" id="{6AA01C86-DD65-4B34-89B2-FE7E601AD1CC}"/>
              </a:ext>
            </a:extLst>
          </p:cNvPr>
          <p:cNvSpPr>
            <a:spLocks noGrp="1"/>
          </p:cNvSpPr>
          <p:nvPr>
            <p:ph idx="1"/>
          </p:nvPr>
        </p:nvSpPr>
        <p:spPr>
          <a:xfrm>
            <a:off x="609600" y="762000"/>
            <a:ext cx="7696200" cy="5410200"/>
          </a:xfrm>
        </p:spPr>
        <p:txBody>
          <a:bodyPr/>
          <a:lstStyle/>
          <a:p>
            <a:pPr algn="just"/>
            <a:r>
              <a:rPr lang="en-US" altLang="en-US" sz="2800">
                <a:latin typeface="Arial Narrow" panose="020B0606020202030204" pitchFamily="34" charset="0"/>
              </a:rPr>
              <a:t>Sometimes </a:t>
            </a:r>
            <a:r>
              <a:rPr lang="en-US" altLang="en-US" sz="2800" u="sng">
                <a:solidFill>
                  <a:srgbClr val="FF33CC"/>
                </a:solidFill>
                <a:latin typeface="Arial Narrow" panose="020B0606020202030204" pitchFamily="34" charset="0"/>
              </a:rPr>
              <a:t>one object must perform two (or more) activities concurrently</a:t>
            </a:r>
            <a:r>
              <a:rPr lang="en-US" altLang="en-US" sz="2800">
                <a:latin typeface="Arial Narrow" panose="020B0606020202030204" pitchFamily="34" charset="0"/>
              </a:rPr>
              <a:t>. The object </a:t>
            </a:r>
            <a:r>
              <a:rPr lang="en-US" altLang="en-US" sz="2800" i="1">
                <a:solidFill>
                  <a:srgbClr val="0000FF"/>
                </a:solidFill>
                <a:latin typeface="Arial Narrow" panose="020B0606020202030204" pitchFamily="34" charset="0"/>
              </a:rPr>
              <a:t>does not synchronize</a:t>
            </a:r>
            <a:r>
              <a:rPr lang="en-US" altLang="en-US" sz="2800">
                <a:latin typeface="Arial Narrow" panose="020B0606020202030204" pitchFamily="34" charset="0"/>
              </a:rPr>
              <a:t> the internal steps of the activities but </a:t>
            </a:r>
            <a:r>
              <a:rPr lang="en-US" altLang="en-US" sz="2800" i="1">
                <a:solidFill>
                  <a:srgbClr val="0000FF"/>
                </a:solidFill>
                <a:latin typeface="Arial Narrow" panose="020B0606020202030204" pitchFamily="34" charset="0"/>
              </a:rPr>
              <a:t>must complete both activities </a:t>
            </a:r>
            <a:r>
              <a:rPr lang="en-US" altLang="en-US" sz="2800">
                <a:solidFill>
                  <a:srgbClr val="0000FF"/>
                </a:solidFill>
                <a:latin typeface="Baskerville Old Face" panose="02020602080505020303" pitchFamily="18" charset="0"/>
              </a:rPr>
              <a:t>before it can progress to its next state</a:t>
            </a:r>
            <a:r>
              <a:rPr lang="en-US" altLang="en-US" sz="2800">
                <a:latin typeface="Arial Narrow" panose="020B0606020202030204" pitchFamily="34" charset="0"/>
              </a:rPr>
              <a:t>. </a:t>
            </a:r>
            <a:r>
              <a:rPr lang="en-US" altLang="en-US" sz="2400">
                <a:latin typeface="Arial Narrow" panose="020B0606020202030204" pitchFamily="34" charset="0"/>
              </a:rPr>
              <a:t>E.g. a cash dispensing machine dispenses cash and returns the user's card at the end of a transaction. The machine must not reset itself until the user takes both the cash and the card, but the user may take them in either order or even simultaneously.</a:t>
            </a:r>
          </a:p>
          <a:p>
            <a:pPr algn="just"/>
            <a:r>
              <a:rPr lang="en-US" altLang="en-US" sz="2800">
                <a:latin typeface="Arial Narrow" panose="020B0606020202030204" pitchFamily="34" charset="0"/>
              </a:rPr>
              <a:t>The </a:t>
            </a:r>
            <a:r>
              <a:rPr lang="en-US" altLang="en-US" sz="2800" u="sng">
                <a:solidFill>
                  <a:srgbClr val="FF33CC"/>
                </a:solidFill>
                <a:latin typeface="Arial Narrow" panose="020B0606020202030204" pitchFamily="34" charset="0"/>
              </a:rPr>
              <a:t>order in which they are taken is irrelevant</a:t>
            </a:r>
            <a:r>
              <a:rPr lang="en-US" altLang="en-US" sz="2800">
                <a:latin typeface="Arial Narrow" panose="020B0606020202030204" pitchFamily="34" charset="0"/>
              </a:rPr>
              <a:t>, </a:t>
            </a:r>
            <a:r>
              <a:rPr lang="en-US" altLang="en-US" sz="2800" i="1">
                <a:solidFill>
                  <a:srgbClr val="0000FF"/>
                </a:solidFill>
                <a:latin typeface="Arial Narrow" panose="020B0606020202030204" pitchFamily="34" charset="0"/>
              </a:rPr>
              <a:t>only the fact that both of them have been taken</a:t>
            </a:r>
            <a:r>
              <a:rPr lang="en-US" altLang="en-US" sz="2800">
                <a:latin typeface="Arial Narrow" panose="020B0606020202030204" pitchFamily="34" charset="0"/>
              </a:rPr>
              <a:t>. This is an example of </a:t>
            </a:r>
            <a:r>
              <a:rPr lang="en-US" altLang="en-US" sz="2800" u="sng">
                <a:solidFill>
                  <a:srgbClr val="002060"/>
                </a:solidFill>
                <a:latin typeface="Berlin Sans FB" panose="020E0602020502020306" pitchFamily="34" charset="0"/>
              </a:rPr>
              <a:t>splitting control into concurrent activities and later merging control</a:t>
            </a:r>
            <a:r>
              <a:rPr lang="en-US" altLang="en-US" sz="2800">
                <a:latin typeface="Arial Narrow" panose="020B0606020202030204" pitchFamily="34" charset="0"/>
              </a:rPr>
              <a:t>.</a:t>
            </a:r>
          </a:p>
          <a:p>
            <a:pPr algn="just"/>
            <a:endParaRPr lang="en-US" altLang="en-US">
              <a:latin typeface="Arial Narrow" panose="020B0606020202030204" pitchFamily="34" charset="0"/>
            </a:endParaRPr>
          </a:p>
          <a:p>
            <a:endParaRPr lang="en-US"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82529C9A-53C4-4585-87C1-DB30DEAE32C3}"/>
              </a:ext>
            </a:extLst>
          </p:cNvPr>
          <p:cNvSpPr>
            <a:spLocks noGrp="1"/>
          </p:cNvSpPr>
          <p:nvPr>
            <p:ph type="title"/>
          </p:nvPr>
        </p:nvSpPr>
        <p:spPr/>
        <p:txBody>
          <a:bodyPr/>
          <a:lstStyle/>
          <a:p>
            <a:endParaRPr lang="en-US" altLang="en-US"/>
          </a:p>
        </p:txBody>
      </p:sp>
      <p:sp>
        <p:nvSpPr>
          <p:cNvPr id="27651" name="Content Placeholder 2">
            <a:extLst>
              <a:ext uri="{FF2B5EF4-FFF2-40B4-BE49-F238E27FC236}">
                <a16:creationId xmlns:a16="http://schemas.microsoft.com/office/drawing/2014/main" id="{081CD151-95E2-44F3-A570-6DAE0D696515}"/>
              </a:ext>
            </a:extLst>
          </p:cNvPr>
          <p:cNvSpPr>
            <a:spLocks noGrp="1"/>
          </p:cNvSpPr>
          <p:nvPr>
            <p:ph idx="1"/>
          </p:nvPr>
        </p:nvSpPr>
        <p:spPr/>
        <p:txBody>
          <a:bodyPr/>
          <a:lstStyle/>
          <a:p>
            <a:pPr algn="just"/>
            <a:r>
              <a:rPr lang="en-US" altLang="en-US" sz="2400"/>
              <a:t>Figure shows a concurrent state diagram for the emitting activity. </a:t>
            </a:r>
          </a:p>
          <a:p>
            <a:pPr>
              <a:buFont typeface="Wingdings" panose="05000000000000000000" pitchFamily="2" charset="2"/>
              <a:buNone/>
            </a:pPr>
            <a:endParaRPr lang="en-US" altLang="en-US"/>
          </a:p>
        </p:txBody>
      </p:sp>
      <p:pic>
        <p:nvPicPr>
          <p:cNvPr id="27652" name="Picture 3">
            <a:extLst>
              <a:ext uri="{FF2B5EF4-FFF2-40B4-BE49-F238E27FC236}">
                <a16:creationId xmlns:a16="http://schemas.microsoft.com/office/drawing/2014/main" id="{0BB526AB-512E-4939-9903-88519279AAF5}"/>
              </a:ext>
            </a:extLst>
          </p:cNvPr>
          <p:cNvPicPr>
            <a:picLocks noChangeAspect="1" noChangeArrowheads="1"/>
          </p:cNvPicPr>
          <p:nvPr/>
        </p:nvPicPr>
        <p:blipFill>
          <a:blip r:embed="rId2">
            <a:lum bright="-56000" contrast="90000"/>
            <a:extLst>
              <a:ext uri="{28A0092B-C50C-407E-A947-70E740481C1C}">
                <a14:useLocalDpi xmlns:a14="http://schemas.microsoft.com/office/drawing/2010/main" val="0"/>
              </a:ext>
            </a:extLst>
          </a:blip>
          <a:srcRect/>
          <a:stretch>
            <a:fillRect/>
          </a:stretch>
        </p:blipFill>
        <p:spPr bwMode="auto">
          <a:xfrm>
            <a:off x="533400" y="2209800"/>
            <a:ext cx="78486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28D93ABD-921C-4968-B2BF-0C36F4A9A33F}"/>
              </a:ext>
            </a:extLst>
          </p:cNvPr>
          <p:cNvSpPr>
            <a:spLocks noGrp="1"/>
          </p:cNvSpPr>
          <p:nvPr>
            <p:ph type="title"/>
          </p:nvPr>
        </p:nvSpPr>
        <p:spPr/>
        <p:txBody>
          <a:bodyPr/>
          <a:lstStyle/>
          <a:p>
            <a:endParaRPr lang="en-US" altLang="en-US"/>
          </a:p>
        </p:txBody>
      </p:sp>
      <p:sp>
        <p:nvSpPr>
          <p:cNvPr id="28675" name="Content Placeholder 2">
            <a:extLst>
              <a:ext uri="{FF2B5EF4-FFF2-40B4-BE49-F238E27FC236}">
                <a16:creationId xmlns:a16="http://schemas.microsoft.com/office/drawing/2014/main" id="{81843590-1CBB-4584-9460-85AD8BED8F0A}"/>
              </a:ext>
            </a:extLst>
          </p:cNvPr>
          <p:cNvSpPr>
            <a:spLocks noGrp="1"/>
          </p:cNvSpPr>
          <p:nvPr>
            <p:ph idx="1"/>
          </p:nvPr>
        </p:nvSpPr>
        <p:spPr>
          <a:xfrm>
            <a:off x="762000" y="1447800"/>
            <a:ext cx="7696200" cy="4800600"/>
          </a:xfrm>
        </p:spPr>
        <p:txBody>
          <a:bodyPr/>
          <a:lstStyle/>
          <a:p>
            <a:pPr algn="just"/>
            <a:r>
              <a:rPr lang="en-US" altLang="en-US" sz="2800" u="sng">
                <a:solidFill>
                  <a:srgbClr val="002060"/>
                </a:solidFill>
                <a:latin typeface="Arial Unicode MS" pitchFamily="34" charset="-128"/>
                <a:ea typeface="Arial Unicode MS" pitchFamily="34" charset="-128"/>
              </a:rPr>
              <a:t>The number of concurrently active states varies during execution from one to two and back to one again</a:t>
            </a:r>
            <a:r>
              <a:rPr lang="en-US" altLang="en-US" sz="2800" u="sng"/>
              <a:t>. </a:t>
            </a:r>
            <a:endParaRPr lang="en-US" altLang="en-US" sz="2800"/>
          </a:p>
          <a:p>
            <a:pPr algn="just"/>
            <a:r>
              <a:rPr lang="en-US" altLang="en-US" sz="2800"/>
              <a:t>The </a:t>
            </a:r>
            <a:r>
              <a:rPr lang="en-US" altLang="en-US" sz="2800" u="sng">
                <a:solidFill>
                  <a:srgbClr val="FF33CC"/>
                </a:solidFill>
              </a:rPr>
              <a:t>UML shows</a:t>
            </a:r>
            <a:r>
              <a:rPr lang="en-US" altLang="en-US" sz="2800">
                <a:solidFill>
                  <a:srgbClr val="FF33CC"/>
                </a:solidFill>
              </a:rPr>
              <a:t> </a:t>
            </a:r>
            <a:r>
              <a:rPr lang="en-US" altLang="en-US" sz="2800">
                <a:solidFill>
                  <a:srgbClr val="0070C0"/>
                </a:solidFill>
              </a:rPr>
              <a:t>concurrent activities </a:t>
            </a:r>
            <a:r>
              <a:rPr lang="en-US" altLang="en-US" sz="2800">
                <a:solidFill>
                  <a:srgbClr val="0000FF"/>
                </a:solidFill>
              </a:rPr>
              <a:t>within a </a:t>
            </a:r>
            <a:r>
              <a:rPr lang="en-US" altLang="en-US" sz="2800" i="1">
                <a:solidFill>
                  <a:srgbClr val="0000FF"/>
                </a:solidFill>
                <a:latin typeface="Berlin Sans FB" panose="020E0602020502020306" pitchFamily="34" charset="0"/>
              </a:rPr>
              <a:t>single composite activity </a:t>
            </a:r>
            <a:r>
              <a:rPr lang="en-US" altLang="en-US" sz="2800"/>
              <a:t>by partitioning a state into </a:t>
            </a:r>
            <a:r>
              <a:rPr lang="en-US" altLang="en-US" sz="2800" b="1" i="1">
                <a:solidFill>
                  <a:srgbClr val="0000FF"/>
                </a:solidFill>
              </a:rPr>
              <a:t>regions</a:t>
            </a:r>
            <a:r>
              <a:rPr lang="en-US" altLang="en-US" sz="2800">
                <a:solidFill>
                  <a:srgbClr val="0000FF"/>
                </a:solidFill>
              </a:rPr>
              <a:t> </a:t>
            </a:r>
            <a:r>
              <a:rPr lang="en-US" altLang="en-US" sz="2800"/>
              <a:t>with </a:t>
            </a:r>
            <a:r>
              <a:rPr lang="en-US" altLang="en-US" sz="2800" b="1" i="1">
                <a:solidFill>
                  <a:srgbClr val="0000FF"/>
                </a:solidFill>
              </a:rPr>
              <a:t>dotted lines</a:t>
            </a:r>
            <a:r>
              <a:rPr lang="en-US" altLang="en-US" sz="2800"/>
              <a:t>, as explained previously. </a:t>
            </a:r>
            <a:r>
              <a:rPr lang="en-US" altLang="en-US" sz="2800">
                <a:solidFill>
                  <a:srgbClr val="FF33CC"/>
                </a:solidFill>
              </a:rPr>
              <a:t>Each region </a:t>
            </a:r>
            <a:r>
              <a:rPr lang="en-US" altLang="en-US" sz="2800"/>
              <a:t>is a </a:t>
            </a:r>
            <a:r>
              <a:rPr lang="en-US" altLang="en-US" sz="2800">
                <a:solidFill>
                  <a:srgbClr val="FF33CC"/>
                </a:solidFill>
              </a:rPr>
              <a:t>sub-diagram</a:t>
            </a:r>
            <a:r>
              <a:rPr lang="en-US" altLang="en-US" sz="2800"/>
              <a:t> that represents a concurrent activity within the composite activity. The composite activity consists of </a:t>
            </a:r>
            <a:r>
              <a:rPr lang="en-US" altLang="en-US" sz="2800">
                <a:solidFill>
                  <a:srgbClr val="FF33CC"/>
                </a:solidFill>
                <a:latin typeface="Algerian" panose="04020705040A02060702" pitchFamily="82" charset="0"/>
              </a:rPr>
              <a:t>exactly one state from </a:t>
            </a:r>
            <a:r>
              <a:rPr lang="en-US" altLang="en-US" sz="2800" i="1" u="sng">
                <a:solidFill>
                  <a:srgbClr val="FF33CC"/>
                </a:solidFill>
                <a:latin typeface="Algerian" panose="04020705040A02060702" pitchFamily="82" charset="0"/>
              </a:rPr>
              <a:t>each sub-diagram</a:t>
            </a:r>
            <a:r>
              <a:rPr lang="en-US" altLang="en-US" sz="2800">
                <a:solidFill>
                  <a:srgbClr val="FF33CC"/>
                </a:solidFill>
                <a:latin typeface="Algerian" panose="04020705040A02060702" pitchFamily="82" charset="0"/>
              </a:rPr>
              <a:t>.</a:t>
            </a:r>
          </a:p>
          <a:p>
            <a:endParaRPr lang="en-US"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a:extLst>
              <a:ext uri="{FF2B5EF4-FFF2-40B4-BE49-F238E27FC236}">
                <a16:creationId xmlns:a16="http://schemas.microsoft.com/office/drawing/2014/main" id="{A935635C-D455-49F2-B2D8-A5867DDDD6C4}"/>
              </a:ext>
            </a:extLst>
          </p:cNvPr>
          <p:cNvSpPr>
            <a:spLocks noGrp="1"/>
          </p:cNvSpPr>
          <p:nvPr>
            <p:ph type="title"/>
          </p:nvPr>
        </p:nvSpPr>
        <p:spPr/>
        <p:txBody>
          <a:bodyPr/>
          <a:lstStyle/>
          <a:p>
            <a:endParaRPr lang="en-US" altLang="en-US"/>
          </a:p>
        </p:txBody>
      </p:sp>
      <p:sp>
        <p:nvSpPr>
          <p:cNvPr id="29699" name="Content Placeholder 2">
            <a:extLst>
              <a:ext uri="{FF2B5EF4-FFF2-40B4-BE49-F238E27FC236}">
                <a16:creationId xmlns:a16="http://schemas.microsoft.com/office/drawing/2014/main" id="{DAAA360E-6E69-4812-9115-4D8EDD9C2FFC}"/>
              </a:ext>
            </a:extLst>
          </p:cNvPr>
          <p:cNvSpPr>
            <a:spLocks noGrp="1"/>
          </p:cNvSpPr>
          <p:nvPr>
            <p:ph idx="1"/>
          </p:nvPr>
        </p:nvSpPr>
        <p:spPr>
          <a:xfrm>
            <a:off x="762000" y="1447800"/>
            <a:ext cx="7696200" cy="4267200"/>
          </a:xfrm>
        </p:spPr>
        <p:txBody>
          <a:bodyPr/>
          <a:lstStyle/>
          <a:p>
            <a:pPr algn="just"/>
            <a:r>
              <a:rPr lang="en-US" altLang="en-US" sz="2400">
                <a:latin typeface="Bell MT" panose="02020503060305020303" pitchFamily="18" charset="0"/>
              </a:rPr>
              <a:t>A transition that </a:t>
            </a:r>
            <a:r>
              <a:rPr lang="en-US" altLang="en-US" sz="2400" u="sng">
                <a:solidFill>
                  <a:srgbClr val="FF33CC"/>
                </a:solidFill>
                <a:latin typeface="Berlin Sans FB" panose="020E0602020502020306" pitchFamily="34" charset="0"/>
              </a:rPr>
              <a:t>forks</a:t>
            </a:r>
            <a:r>
              <a:rPr lang="en-US" altLang="en-US" sz="2400">
                <a:latin typeface="Bell MT" panose="02020503060305020303" pitchFamily="18" charset="0"/>
              </a:rPr>
              <a:t> indicates </a:t>
            </a:r>
            <a:r>
              <a:rPr lang="en-US" altLang="en-US" sz="2400">
                <a:solidFill>
                  <a:srgbClr val="FF33CC"/>
                </a:solidFill>
                <a:latin typeface="Bell MT" panose="02020503060305020303" pitchFamily="18" charset="0"/>
              </a:rPr>
              <a:t>splitting of control into concurrent parts</a:t>
            </a:r>
            <a:r>
              <a:rPr lang="en-US" altLang="en-US" sz="2400">
                <a:latin typeface="Bell MT" panose="02020503060305020303" pitchFamily="18" charset="0"/>
              </a:rPr>
              <a:t>. </a:t>
            </a:r>
            <a:r>
              <a:rPr lang="en-US" altLang="en-US" sz="2400">
                <a:solidFill>
                  <a:srgbClr val="0000FF"/>
                </a:solidFill>
                <a:latin typeface="Bell MT" panose="02020503060305020303" pitchFamily="18" charset="0"/>
              </a:rPr>
              <a:t>A </a:t>
            </a:r>
            <a:r>
              <a:rPr lang="en-US" altLang="en-US" sz="2400" b="1" i="1">
                <a:solidFill>
                  <a:srgbClr val="0000FF"/>
                </a:solidFill>
                <a:latin typeface="Bell MT" panose="02020503060305020303" pitchFamily="18" charset="0"/>
              </a:rPr>
              <a:t>small heavy bar</a:t>
            </a:r>
            <a:r>
              <a:rPr lang="en-US" altLang="en-US" sz="2400">
                <a:solidFill>
                  <a:srgbClr val="0000FF"/>
                </a:solidFill>
                <a:latin typeface="Bell MT" panose="02020503060305020303" pitchFamily="18" charset="0"/>
              </a:rPr>
              <a:t> </a:t>
            </a:r>
            <a:r>
              <a:rPr lang="en-US" altLang="en-US" sz="2400">
                <a:latin typeface="Bell MT" panose="02020503060305020303" pitchFamily="18" charset="0"/>
              </a:rPr>
              <a:t>with </a:t>
            </a:r>
            <a:r>
              <a:rPr lang="en-US" altLang="en-US" sz="2400" b="1" i="1">
                <a:solidFill>
                  <a:srgbClr val="0000FF"/>
                </a:solidFill>
                <a:latin typeface="Bell MT" panose="02020503060305020303" pitchFamily="18" charset="0"/>
              </a:rPr>
              <a:t>one input arrow</a:t>
            </a:r>
            <a:r>
              <a:rPr lang="en-US" altLang="en-US" sz="2400" b="1" i="1">
                <a:latin typeface="Bell MT" panose="02020503060305020303" pitchFamily="18" charset="0"/>
              </a:rPr>
              <a:t> </a:t>
            </a:r>
            <a:r>
              <a:rPr lang="en-US" altLang="en-US" sz="2400">
                <a:latin typeface="Bell MT" panose="02020503060305020303" pitchFamily="18" charset="0"/>
              </a:rPr>
              <a:t>and </a:t>
            </a:r>
            <a:r>
              <a:rPr lang="en-US" altLang="en-US" sz="2400" b="1" i="1">
                <a:solidFill>
                  <a:srgbClr val="FF33CC"/>
                </a:solidFill>
                <a:latin typeface="Bell MT" panose="02020503060305020303" pitchFamily="18" charset="0"/>
              </a:rPr>
              <a:t>two or more output arrows</a:t>
            </a:r>
            <a:r>
              <a:rPr lang="en-US" altLang="en-US" sz="2400">
                <a:solidFill>
                  <a:srgbClr val="FF33CC"/>
                </a:solidFill>
                <a:latin typeface="Bell MT" panose="02020503060305020303" pitchFamily="18" charset="0"/>
              </a:rPr>
              <a:t> </a:t>
            </a:r>
            <a:r>
              <a:rPr lang="en-US" altLang="en-US" sz="2400">
                <a:latin typeface="Bell MT" panose="02020503060305020303" pitchFamily="18" charset="0"/>
              </a:rPr>
              <a:t>denotes the </a:t>
            </a:r>
            <a:r>
              <a:rPr lang="en-US" altLang="en-US" sz="2400" b="1" i="1">
                <a:latin typeface="Bell MT" panose="02020503060305020303" pitchFamily="18" charset="0"/>
              </a:rPr>
              <a:t>fork</a:t>
            </a:r>
            <a:r>
              <a:rPr lang="en-US" altLang="en-US" sz="2400">
                <a:latin typeface="Bell MT" panose="02020503060305020303" pitchFamily="18" charset="0"/>
              </a:rPr>
              <a:t>. The </a:t>
            </a:r>
            <a:r>
              <a:rPr lang="en-US" altLang="en-US" sz="2400" b="1" i="1">
                <a:solidFill>
                  <a:srgbClr val="0000FF"/>
                </a:solidFill>
                <a:latin typeface="Bell MT" panose="02020503060305020303" pitchFamily="18" charset="0"/>
              </a:rPr>
              <a:t>event </a:t>
            </a:r>
            <a:r>
              <a:rPr lang="en-US" altLang="en-US" sz="2400">
                <a:latin typeface="Bell MT" panose="02020503060305020303" pitchFamily="18" charset="0"/>
              </a:rPr>
              <a:t>and </a:t>
            </a:r>
            <a:r>
              <a:rPr lang="en-US" altLang="en-US" sz="2400" b="1" i="1">
                <a:solidFill>
                  <a:srgbClr val="0000FF"/>
                </a:solidFill>
                <a:latin typeface="Bell MT" panose="02020503060305020303" pitchFamily="18" charset="0"/>
              </a:rPr>
              <a:t>an optional guard condition label </a:t>
            </a:r>
            <a:r>
              <a:rPr lang="en-US" altLang="en-US" sz="2400">
                <a:latin typeface="Bell MT" panose="02020503060305020303" pitchFamily="18" charset="0"/>
              </a:rPr>
              <a:t>the input arrow. The </a:t>
            </a:r>
            <a:r>
              <a:rPr lang="en-US" altLang="en-US" sz="2400" b="1" i="1">
                <a:solidFill>
                  <a:srgbClr val="FF33CC"/>
                </a:solidFill>
                <a:latin typeface="Bell MT" panose="02020503060305020303" pitchFamily="18" charset="0"/>
              </a:rPr>
              <a:t>output arrows </a:t>
            </a:r>
            <a:r>
              <a:rPr lang="en-US" altLang="en-US" sz="2400">
                <a:latin typeface="Bell MT" panose="02020503060305020303" pitchFamily="18" charset="0"/>
              </a:rPr>
              <a:t>have </a:t>
            </a:r>
            <a:r>
              <a:rPr lang="en-US" altLang="en-US" sz="2400" b="1" i="1">
                <a:solidFill>
                  <a:srgbClr val="0000FF"/>
                </a:solidFill>
                <a:latin typeface="Bell MT" panose="02020503060305020303" pitchFamily="18" charset="0"/>
              </a:rPr>
              <a:t>no labels</a:t>
            </a:r>
            <a:r>
              <a:rPr lang="en-US" altLang="en-US" sz="2400">
                <a:latin typeface="Bell MT" panose="02020503060305020303" pitchFamily="18" charset="0"/>
              </a:rPr>
              <a:t>. </a:t>
            </a:r>
            <a:r>
              <a:rPr lang="en-US" altLang="en-US" sz="2400" b="1" i="1">
                <a:solidFill>
                  <a:srgbClr val="FF33CC"/>
                </a:solidFill>
                <a:latin typeface="Bell MT" panose="02020503060305020303" pitchFamily="18" charset="0"/>
              </a:rPr>
              <a:t>Each output arrow </a:t>
            </a:r>
            <a:r>
              <a:rPr lang="en-US" altLang="en-US" sz="2400">
                <a:latin typeface="Bell MT" panose="02020503060305020303" pitchFamily="18" charset="0"/>
              </a:rPr>
              <a:t>selects a state from a different concurrent sub-diagram. In the example, the transition on event ready splits into two concurrent parts, one to each concurrent sub-diagram. When this transition </a:t>
            </a:r>
            <a:r>
              <a:rPr lang="en-US" altLang="en-US" sz="2400" i="1" u="sng">
                <a:latin typeface="Bell MT" panose="02020503060305020303" pitchFamily="18" charset="0"/>
              </a:rPr>
              <a:t>fires</a:t>
            </a:r>
            <a:r>
              <a:rPr lang="en-US" altLang="en-US" sz="2400">
                <a:latin typeface="Bell MT" panose="02020503060305020303" pitchFamily="18" charset="0"/>
              </a:rPr>
              <a:t>, </a:t>
            </a:r>
            <a:r>
              <a:rPr lang="en-US" altLang="en-US" sz="2400">
                <a:solidFill>
                  <a:srgbClr val="FF0000"/>
                </a:solidFill>
                <a:latin typeface="Bell MT" panose="02020503060305020303" pitchFamily="18" charset="0"/>
              </a:rPr>
              <a:t>two concurrent sub-states become active </a:t>
            </a:r>
            <a:r>
              <a:rPr lang="en-US" altLang="en-US" sz="2400">
                <a:latin typeface="Bell MT" panose="02020503060305020303" pitchFamily="18" charset="0"/>
              </a:rPr>
              <a:t>and </a:t>
            </a:r>
            <a:r>
              <a:rPr lang="en-US" altLang="en-US" sz="2400">
                <a:solidFill>
                  <a:srgbClr val="FF0000"/>
                </a:solidFill>
                <a:latin typeface="Bell MT" panose="02020503060305020303" pitchFamily="18" charset="0"/>
              </a:rPr>
              <a:t>execute independently.</a:t>
            </a:r>
          </a:p>
          <a:p>
            <a:endParaRPr lang="en-US"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a:extLst>
              <a:ext uri="{FF2B5EF4-FFF2-40B4-BE49-F238E27FC236}">
                <a16:creationId xmlns:a16="http://schemas.microsoft.com/office/drawing/2014/main" id="{9D277E37-6B5D-4628-8782-6D6D8445CC40}"/>
              </a:ext>
            </a:extLst>
          </p:cNvPr>
          <p:cNvSpPr>
            <a:spLocks noGrp="1"/>
          </p:cNvSpPr>
          <p:nvPr>
            <p:ph type="title"/>
          </p:nvPr>
        </p:nvSpPr>
        <p:spPr/>
        <p:txBody>
          <a:bodyPr/>
          <a:lstStyle/>
          <a:p>
            <a:endParaRPr lang="en-US" altLang="en-US"/>
          </a:p>
        </p:txBody>
      </p:sp>
      <p:sp>
        <p:nvSpPr>
          <p:cNvPr id="30723" name="Content Placeholder 2">
            <a:extLst>
              <a:ext uri="{FF2B5EF4-FFF2-40B4-BE49-F238E27FC236}">
                <a16:creationId xmlns:a16="http://schemas.microsoft.com/office/drawing/2014/main" id="{8505DB20-42A4-4BC1-AEAD-28B42A364965}"/>
              </a:ext>
            </a:extLst>
          </p:cNvPr>
          <p:cNvSpPr>
            <a:spLocks noGrp="1"/>
          </p:cNvSpPr>
          <p:nvPr>
            <p:ph idx="1"/>
          </p:nvPr>
        </p:nvSpPr>
        <p:spPr>
          <a:xfrm>
            <a:off x="762000" y="1447800"/>
            <a:ext cx="7696200" cy="4953000"/>
          </a:xfrm>
        </p:spPr>
        <p:txBody>
          <a:bodyPr/>
          <a:lstStyle/>
          <a:p>
            <a:pPr algn="just"/>
            <a:r>
              <a:rPr lang="en-US" altLang="en-US" sz="2800" u="sng">
                <a:solidFill>
                  <a:srgbClr val="0000FF"/>
                </a:solidFill>
                <a:cs typeface="Arial" panose="020B0604020202020204" pitchFamily="34" charset="0"/>
              </a:rPr>
              <a:t>Any transition into a state with concurrent sub-diagrams activates </a:t>
            </a:r>
            <a:r>
              <a:rPr lang="en-US" altLang="en-US" sz="3200" u="sng">
                <a:solidFill>
                  <a:srgbClr val="FF0000"/>
                </a:solidFill>
                <a:latin typeface="Berlin Sans FB" panose="020E0602020502020306" pitchFamily="34" charset="0"/>
              </a:rPr>
              <a:t>each of the sub-diagrams</a:t>
            </a:r>
            <a:r>
              <a:rPr lang="en-US" altLang="en-US" sz="3200"/>
              <a:t>. If the transition omits any sub-diagrams, the sub-diagrams start in their </a:t>
            </a:r>
            <a:r>
              <a:rPr lang="en-US" altLang="en-US" sz="3200">
                <a:solidFill>
                  <a:srgbClr val="0000FF"/>
                </a:solidFill>
                <a:latin typeface="Agency FB" panose="020B0503020202020204" pitchFamily="34" charset="0"/>
              </a:rPr>
              <a:t>default initial states</a:t>
            </a:r>
            <a:r>
              <a:rPr lang="en-US" altLang="en-US" sz="3200">
                <a:solidFill>
                  <a:srgbClr val="0000FF"/>
                </a:solidFill>
              </a:rPr>
              <a:t>. </a:t>
            </a:r>
          </a:p>
          <a:p>
            <a:pPr algn="just"/>
            <a:r>
              <a:rPr lang="en-US" altLang="en-US" sz="2400">
                <a:latin typeface="Berlin Sans FB" panose="020E0602020502020306" pitchFamily="34" charset="0"/>
              </a:rPr>
              <a:t>In this example, </a:t>
            </a:r>
            <a:r>
              <a:rPr lang="en-US" altLang="en-US" sz="2400">
                <a:solidFill>
                  <a:srgbClr val="0000FF"/>
                </a:solidFill>
                <a:latin typeface="Berlin Sans FB" panose="020E0602020502020306" pitchFamily="34" charset="0"/>
              </a:rPr>
              <a:t>a forked arrow is not actually necessary</a:t>
            </a:r>
            <a:r>
              <a:rPr lang="en-US" altLang="en-US" sz="2400">
                <a:latin typeface="Berlin Sans FB" panose="020E0602020502020306" pitchFamily="34" charset="0"/>
              </a:rPr>
              <a:t>. A </a:t>
            </a:r>
            <a:r>
              <a:rPr lang="en-US" altLang="en-US" sz="2400">
                <a:solidFill>
                  <a:srgbClr val="FF33CC"/>
                </a:solidFill>
                <a:latin typeface="Berlin Sans FB" panose="020E0602020502020306" pitchFamily="34" charset="0"/>
              </a:rPr>
              <a:t>transition to the Emitting state </a:t>
            </a:r>
            <a:r>
              <a:rPr lang="en-US" altLang="en-US" sz="2400">
                <a:latin typeface="Berlin Sans FB" panose="020E0602020502020306" pitchFamily="34" charset="0"/>
              </a:rPr>
              <a:t>can be drawn, with </a:t>
            </a:r>
            <a:r>
              <a:rPr lang="en-US" altLang="en-US" sz="2400" i="1" u="sng">
                <a:solidFill>
                  <a:srgbClr val="0000FF"/>
                </a:solidFill>
                <a:latin typeface="Berlin Sans FB" panose="020E0602020502020306" pitchFamily="34" charset="0"/>
              </a:rPr>
              <a:t>each sub-diagram having a default initial state</a:t>
            </a:r>
            <a:r>
              <a:rPr lang="en-US" altLang="en-US" sz="2400">
                <a:latin typeface="Berlin Sans FB" panose="020E0602020502020306" pitchFamily="34" charset="0"/>
              </a:rPr>
              <a:t>.</a:t>
            </a:r>
          </a:p>
          <a:p>
            <a:endParaRPr lang="en-US"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591CC9A0-BB58-4118-87C7-1692B305E4F4}"/>
              </a:ext>
            </a:extLst>
          </p:cNvPr>
          <p:cNvSpPr>
            <a:spLocks noGrp="1"/>
          </p:cNvSpPr>
          <p:nvPr>
            <p:ph type="title"/>
          </p:nvPr>
        </p:nvSpPr>
        <p:spPr/>
        <p:txBody>
          <a:bodyPr/>
          <a:lstStyle/>
          <a:p>
            <a:endParaRPr lang="en-US" altLang="en-US"/>
          </a:p>
        </p:txBody>
      </p:sp>
      <p:sp>
        <p:nvSpPr>
          <p:cNvPr id="31747" name="Content Placeholder 2">
            <a:extLst>
              <a:ext uri="{FF2B5EF4-FFF2-40B4-BE49-F238E27FC236}">
                <a16:creationId xmlns:a16="http://schemas.microsoft.com/office/drawing/2014/main" id="{303FE35C-C251-4188-BB05-1A53210B6499}"/>
              </a:ext>
            </a:extLst>
          </p:cNvPr>
          <p:cNvSpPr>
            <a:spLocks noGrp="1"/>
          </p:cNvSpPr>
          <p:nvPr>
            <p:ph idx="1"/>
          </p:nvPr>
        </p:nvSpPr>
        <p:spPr>
          <a:xfrm>
            <a:off x="762000" y="1447800"/>
            <a:ext cx="7696200" cy="4953000"/>
          </a:xfrm>
        </p:spPr>
        <p:txBody>
          <a:bodyPr/>
          <a:lstStyle/>
          <a:p>
            <a:pPr algn="just"/>
            <a:r>
              <a:rPr lang="en-US" altLang="en-US" sz="2000"/>
              <a:t>The </a:t>
            </a:r>
            <a:r>
              <a:rPr lang="en-US" altLang="en-US" sz="2000" u="sng">
                <a:solidFill>
                  <a:srgbClr val="0000FF"/>
                </a:solidFill>
              </a:rPr>
              <a:t>UML shows explicit merging of concurrent control by a transition with</a:t>
            </a:r>
            <a:r>
              <a:rPr lang="en-US" altLang="en-US" sz="2000">
                <a:solidFill>
                  <a:srgbClr val="0000FF"/>
                </a:solidFill>
              </a:rPr>
              <a:t> </a:t>
            </a:r>
            <a:r>
              <a:rPr lang="en-US" altLang="en-US" sz="2000" b="1" i="1">
                <a:solidFill>
                  <a:srgbClr val="0000FF"/>
                </a:solidFill>
              </a:rPr>
              <a:t>two or more input arrows and one output arrow</a:t>
            </a:r>
            <a:r>
              <a:rPr lang="en-US" altLang="en-US" sz="2000">
                <a:solidFill>
                  <a:srgbClr val="0000FF"/>
                </a:solidFill>
              </a:rPr>
              <a:t>, all connected to </a:t>
            </a:r>
            <a:r>
              <a:rPr lang="en-US" altLang="en-US" sz="2000" b="1" i="1">
                <a:solidFill>
                  <a:srgbClr val="0000FF"/>
                </a:solidFill>
              </a:rPr>
              <a:t>a small heavy bar</a:t>
            </a:r>
            <a:r>
              <a:rPr lang="en-US" altLang="en-US" sz="2000">
                <a:solidFill>
                  <a:srgbClr val="0000FF"/>
                </a:solidFill>
              </a:rPr>
              <a:t> (not shown in Figure)</a:t>
            </a:r>
            <a:r>
              <a:rPr lang="en-US" altLang="en-US" sz="2000"/>
              <a:t>. </a:t>
            </a:r>
            <a:r>
              <a:rPr lang="en-US" altLang="en-US" sz="2000">
                <a:solidFill>
                  <a:srgbClr val="FF33CC"/>
                </a:solidFill>
              </a:rPr>
              <a:t>The trigger event and optional guard condition are placed near the bar. </a:t>
            </a:r>
            <a:r>
              <a:rPr lang="en-US" altLang="en-US" sz="2000"/>
              <a:t>The </a:t>
            </a:r>
            <a:r>
              <a:rPr lang="en-US" altLang="en-US" sz="2000">
                <a:solidFill>
                  <a:srgbClr val="C00000"/>
                </a:solidFill>
              </a:rPr>
              <a:t>target state </a:t>
            </a:r>
            <a:r>
              <a:rPr lang="en-US" altLang="en-US" sz="2000"/>
              <a:t>becomes </a:t>
            </a:r>
            <a:r>
              <a:rPr lang="en-US" altLang="en-US" sz="2000" i="1">
                <a:solidFill>
                  <a:srgbClr val="C00000"/>
                </a:solidFill>
              </a:rPr>
              <a:t>active</a:t>
            </a:r>
            <a:r>
              <a:rPr lang="en-US" altLang="en-US" sz="2000"/>
              <a:t> when all of the </a:t>
            </a:r>
            <a:r>
              <a:rPr lang="en-US" altLang="en-US" sz="2000" i="1">
                <a:solidFill>
                  <a:srgbClr val="FF0000"/>
                </a:solidFill>
              </a:rPr>
              <a:t>source states are active </a:t>
            </a:r>
            <a:r>
              <a:rPr lang="en-US" altLang="en-US" sz="2000"/>
              <a:t>and </a:t>
            </a:r>
            <a:r>
              <a:rPr lang="en-US" altLang="en-US" sz="2000" i="1" u="sng">
                <a:solidFill>
                  <a:srgbClr val="FF0000"/>
                </a:solidFill>
              </a:rPr>
              <a:t>the trigger event occurs</a:t>
            </a:r>
            <a:r>
              <a:rPr lang="en-US" altLang="en-US" sz="2000"/>
              <a:t>. </a:t>
            </a:r>
            <a:r>
              <a:rPr lang="en-US" altLang="en-US" sz="2400">
                <a:solidFill>
                  <a:srgbClr val="00B050"/>
                </a:solidFill>
                <a:latin typeface="Berlin Sans FB" panose="020E0602020502020306" pitchFamily="34" charset="0"/>
              </a:rPr>
              <a:t>Note that the transition involves a single event, not one event per input arrow. </a:t>
            </a:r>
            <a:r>
              <a:rPr lang="en-US" altLang="en-US" sz="2000"/>
              <a:t>If any </a:t>
            </a:r>
            <a:r>
              <a:rPr lang="en-US" altLang="en-US" sz="2000" b="1">
                <a:solidFill>
                  <a:srgbClr val="FFC000"/>
                </a:solidFill>
              </a:rPr>
              <a:t>sub-diagrams</a:t>
            </a:r>
            <a:r>
              <a:rPr lang="en-US" altLang="en-US" sz="2000"/>
              <a:t> in the </a:t>
            </a:r>
            <a:r>
              <a:rPr lang="en-US" altLang="en-US" sz="2000" b="1">
                <a:solidFill>
                  <a:srgbClr val="FFC000"/>
                </a:solidFill>
              </a:rPr>
              <a:t>composite state </a:t>
            </a:r>
            <a:r>
              <a:rPr lang="en-US" altLang="en-US" sz="2000"/>
              <a:t>are not part of the merge, they automatically terminate when the merge transition fires. As a consequence, a transition from a single concurrent sub-state to a state outside the composite state causes the other concurrent sub-states to terminate. This can be regarded as a </a:t>
            </a:r>
            <a:r>
              <a:rPr lang="en-US" altLang="en-US" sz="2400" u="sng">
                <a:solidFill>
                  <a:srgbClr val="00B050"/>
                </a:solidFill>
                <a:latin typeface="Berlin Sans FB" panose="020E0602020502020306" pitchFamily="34" charset="0"/>
              </a:rPr>
              <a:t>degenerate merge involving a single state.</a:t>
            </a:r>
          </a:p>
          <a:p>
            <a:pPr algn="just"/>
            <a:endParaRPr lang="en-US" altLang="en-US" sz="2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F6512-7109-410C-B1FB-E246F72FED4E}"/>
              </a:ext>
            </a:extLst>
          </p:cNvPr>
          <p:cNvSpPr>
            <a:spLocks noGrp="1"/>
          </p:cNvSpPr>
          <p:nvPr>
            <p:ph type="title"/>
          </p:nvPr>
        </p:nvSpPr>
        <p:spPr/>
        <p:txBody>
          <a:bodyPr/>
          <a:lstStyle/>
          <a:p>
            <a:pPr>
              <a:defRPr/>
            </a:pPr>
            <a:r>
              <a:rPr lang="en-US" b="1" u="dbl" dirty="0">
                <a:solidFill>
                  <a:srgbClr val="FF33CC"/>
                </a:solidFill>
              </a:rPr>
              <a:t>Nested State Diagrams:</a:t>
            </a:r>
            <a:br>
              <a:rPr lang="en-US" dirty="0">
                <a:solidFill>
                  <a:srgbClr val="FF33CC"/>
                </a:solidFill>
              </a:rPr>
            </a:br>
            <a:endParaRPr lang="en-US" dirty="0">
              <a:solidFill>
                <a:srgbClr val="FF33CC"/>
              </a:solidFill>
            </a:endParaRPr>
          </a:p>
        </p:txBody>
      </p:sp>
      <p:sp>
        <p:nvSpPr>
          <p:cNvPr id="5123" name="Content Placeholder 2">
            <a:extLst>
              <a:ext uri="{FF2B5EF4-FFF2-40B4-BE49-F238E27FC236}">
                <a16:creationId xmlns:a16="http://schemas.microsoft.com/office/drawing/2014/main" id="{9961759F-D510-463E-89A9-8E5119D4CB3C}"/>
              </a:ext>
            </a:extLst>
          </p:cNvPr>
          <p:cNvSpPr>
            <a:spLocks noGrp="1"/>
          </p:cNvSpPr>
          <p:nvPr>
            <p:ph idx="1"/>
          </p:nvPr>
        </p:nvSpPr>
        <p:spPr>
          <a:xfrm>
            <a:off x="762000" y="838200"/>
            <a:ext cx="7696200" cy="5410200"/>
          </a:xfrm>
        </p:spPr>
        <p:txBody>
          <a:bodyPr/>
          <a:lstStyle/>
          <a:p>
            <a:pPr>
              <a:buFont typeface="Wingdings" panose="05000000000000000000" pitchFamily="2" charset="2"/>
              <a:buNone/>
            </a:pPr>
            <a:r>
              <a:rPr lang="en-US" altLang="en-US" b="1" i="1">
                <a:solidFill>
                  <a:srgbClr val="C00000"/>
                </a:solidFill>
                <a:latin typeface="Agency FB" panose="020B0503020202020204" pitchFamily="34" charset="0"/>
              </a:rPr>
              <a:t>Problems with </a:t>
            </a:r>
            <a:r>
              <a:rPr lang="en-US" altLang="en-US" b="1" i="1" u="sng">
                <a:solidFill>
                  <a:srgbClr val="FF0000"/>
                </a:solidFill>
                <a:latin typeface="Agency FB" panose="020B0503020202020204" pitchFamily="34" charset="0"/>
              </a:rPr>
              <a:t>Flat </a:t>
            </a:r>
            <a:r>
              <a:rPr lang="en-US" altLang="en-US" b="1" i="1">
                <a:solidFill>
                  <a:srgbClr val="C00000"/>
                </a:solidFill>
                <a:latin typeface="Agency FB" panose="020B0503020202020204" pitchFamily="34" charset="0"/>
              </a:rPr>
              <a:t>State Diagrams</a:t>
            </a:r>
            <a:endParaRPr lang="en-US" altLang="en-US">
              <a:solidFill>
                <a:srgbClr val="C00000"/>
              </a:solidFill>
              <a:latin typeface="Agency FB" panose="020B0503020202020204" pitchFamily="34" charset="0"/>
            </a:endParaRPr>
          </a:p>
          <a:p>
            <a:pPr algn="just"/>
            <a:r>
              <a:rPr lang="en-US" altLang="en-US" sz="2800"/>
              <a:t>State diagrams have often been criticized because they allegedly are </a:t>
            </a:r>
            <a:r>
              <a:rPr lang="en-US" altLang="en-US" sz="2800" u="sng">
                <a:solidFill>
                  <a:srgbClr val="0000FF"/>
                </a:solidFill>
              </a:rPr>
              <a:t>impractical for large problems</a:t>
            </a:r>
            <a:r>
              <a:rPr lang="en-US" altLang="en-US" sz="2800"/>
              <a:t>. This problem is true of flat, </a:t>
            </a:r>
            <a:r>
              <a:rPr lang="en-US" altLang="en-US" sz="2800" u="sng">
                <a:solidFill>
                  <a:srgbClr val="0000FF"/>
                </a:solidFill>
              </a:rPr>
              <a:t>unstructured</a:t>
            </a:r>
            <a:r>
              <a:rPr lang="en-US" altLang="en-US" sz="2800"/>
              <a:t> state diagrams.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83166CC6-2420-4918-8F44-333FF5673BA7}"/>
              </a:ext>
            </a:extLst>
          </p:cNvPr>
          <p:cNvSpPr>
            <a:spLocks noGrp="1"/>
          </p:cNvSpPr>
          <p:nvPr>
            <p:ph type="title"/>
          </p:nvPr>
        </p:nvSpPr>
        <p:spPr/>
        <p:txBody>
          <a:bodyPr/>
          <a:lstStyle/>
          <a:p>
            <a:endParaRPr lang="en-US" altLang="en-US"/>
          </a:p>
        </p:txBody>
      </p:sp>
      <p:sp>
        <p:nvSpPr>
          <p:cNvPr id="32771" name="Content Placeholder 2">
            <a:extLst>
              <a:ext uri="{FF2B5EF4-FFF2-40B4-BE49-F238E27FC236}">
                <a16:creationId xmlns:a16="http://schemas.microsoft.com/office/drawing/2014/main" id="{6DB86BBB-EC6D-486F-A247-1959463CDA9C}"/>
              </a:ext>
            </a:extLst>
          </p:cNvPr>
          <p:cNvSpPr>
            <a:spLocks noGrp="1"/>
          </p:cNvSpPr>
          <p:nvPr>
            <p:ph idx="1"/>
          </p:nvPr>
        </p:nvSpPr>
        <p:spPr>
          <a:xfrm>
            <a:off x="762000" y="1447800"/>
            <a:ext cx="7696200" cy="5105400"/>
          </a:xfrm>
        </p:spPr>
        <p:txBody>
          <a:bodyPr/>
          <a:lstStyle/>
          <a:p>
            <a:pPr algn="just"/>
            <a:r>
              <a:rPr lang="en-US" altLang="en-US" sz="2400" u="sng">
                <a:solidFill>
                  <a:srgbClr val="FFC000"/>
                </a:solidFill>
                <a:latin typeface="Berlin Sans FB" panose="020E0602020502020306" pitchFamily="34" charset="0"/>
              </a:rPr>
              <a:t>An unlabeled (completion) transition from the outer composite state to another state indicates </a:t>
            </a:r>
            <a:r>
              <a:rPr lang="en-US" altLang="en-US" sz="2400" u="sng">
                <a:solidFill>
                  <a:srgbClr val="0000FF"/>
                </a:solidFill>
                <a:latin typeface="Berlin Sans FB" panose="020E0602020502020306" pitchFamily="34" charset="0"/>
              </a:rPr>
              <a:t>implicit merging of concurrent control</a:t>
            </a:r>
            <a:r>
              <a:rPr lang="en-US" altLang="en-US" sz="2400">
                <a:solidFill>
                  <a:srgbClr val="FFC000"/>
                </a:solidFill>
                <a:latin typeface="Berlin Sans FB" panose="020E0602020502020306" pitchFamily="34" charset="0"/>
              </a:rPr>
              <a:t> (above figure).</a:t>
            </a:r>
            <a:r>
              <a:rPr lang="en-US" altLang="en-US" sz="2400">
                <a:latin typeface="Berlin Sans FB" panose="020E0602020502020306" pitchFamily="34" charset="0"/>
              </a:rPr>
              <a:t> A completion transition fires when activity in the source state is complete. </a:t>
            </a:r>
          </a:p>
          <a:p>
            <a:pPr algn="just"/>
            <a:r>
              <a:rPr lang="en-US" altLang="en-US" sz="2400">
                <a:latin typeface="Berlin Sans FB" panose="020E0602020502020306" pitchFamily="34" charset="0"/>
              </a:rPr>
              <a:t>A </a:t>
            </a:r>
            <a:r>
              <a:rPr lang="en-US" altLang="en-US" sz="2400">
                <a:solidFill>
                  <a:srgbClr val="0000FF"/>
                </a:solidFill>
                <a:latin typeface="Berlin Sans FB" panose="020E0602020502020306" pitchFamily="34" charset="0"/>
              </a:rPr>
              <a:t>composite concurrent state is complete </a:t>
            </a:r>
            <a:r>
              <a:rPr lang="en-US" altLang="en-US" sz="2400">
                <a:latin typeface="Berlin Sans FB" panose="020E0602020502020306" pitchFamily="34" charset="0"/>
              </a:rPr>
              <a:t>when </a:t>
            </a:r>
            <a:r>
              <a:rPr lang="en-US" altLang="en-US" sz="2400">
                <a:solidFill>
                  <a:srgbClr val="FF33CC"/>
                </a:solidFill>
                <a:latin typeface="Berlin Sans FB" panose="020E0602020502020306" pitchFamily="34" charset="0"/>
              </a:rPr>
              <a:t>each of its concurrent sub-states is complete</a:t>
            </a:r>
            <a:r>
              <a:rPr lang="en-US" altLang="en-US" sz="2400">
                <a:latin typeface="Berlin Sans FB" panose="020E0602020502020306" pitchFamily="34" charset="0"/>
              </a:rPr>
              <a:t>-that is, </a:t>
            </a:r>
            <a:r>
              <a:rPr lang="en-US" altLang="en-US" sz="2400" i="1">
                <a:solidFill>
                  <a:srgbClr val="C00000"/>
                </a:solidFill>
                <a:latin typeface="Arial Unicode MS" pitchFamily="34" charset="-128"/>
                <a:ea typeface="Arial Unicode MS" pitchFamily="34" charset="-128"/>
              </a:rPr>
              <a:t>when each of them has reached its final state</a:t>
            </a:r>
            <a:r>
              <a:rPr lang="en-US" altLang="en-US" sz="2400">
                <a:latin typeface="Berlin Sans FB" panose="020E0602020502020306" pitchFamily="34" charset="0"/>
              </a:rPr>
              <a:t>, </a:t>
            </a:r>
            <a:r>
              <a:rPr lang="en-US" altLang="en-US" sz="2400">
                <a:solidFill>
                  <a:srgbClr val="00B050"/>
                </a:solidFill>
                <a:latin typeface="Berlin Sans FB" panose="020E0602020502020306" pitchFamily="34" charset="0"/>
              </a:rPr>
              <a:t>All sub-states must complete before the completion transition fires and the composite state terminates.</a:t>
            </a:r>
            <a:r>
              <a:rPr lang="en-US" altLang="en-US" sz="2400">
                <a:latin typeface="Berlin Sans FB" panose="020E0602020502020306" pitchFamily="34" charset="0"/>
              </a:rPr>
              <a:t> In the example, when both activities have been performed, both sub-states are in their final states, the merge transition fires, and state Ready to reset becomes active.</a:t>
            </a:r>
          </a:p>
          <a:p>
            <a:endParaRPr lang="en-US"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37F2F3DB-7E0F-4EEF-81C3-294467569038}"/>
              </a:ext>
            </a:extLst>
          </p:cNvPr>
          <p:cNvSpPr>
            <a:spLocks noGrp="1"/>
          </p:cNvSpPr>
          <p:nvPr>
            <p:ph type="title"/>
          </p:nvPr>
        </p:nvSpPr>
        <p:spPr/>
        <p:txBody>
          <a:bodyPr/>
          <a:lstStyle/>
          <a:p>
            <a:endParaRPr lang="en-US" altLang="en-US"/>
          </a:p>
        </p:txBody>
      </p:sp>
      <p:sp>
        <p:nvSpPr>
          <p:cNvPr id="33795" name="Content Placeholder 2">
            <a:extLst>
              <a:ext uri="{FF2B5EF4-FFF2-40B4-BE49-F238E27FC236}">
                <a16:creationId xmlns:a16="http://schemas.microsoft.com/office/drawing/2014/main" id="{50597416-051D-4527-8D2A-42C5BE7B5137}"/>
              </a:ext>
            </a:extLst>
          </p:cNvPr>
          <p:cNvSpPr>
            <a:spLocks noGrp="1"/>
          </p:cNvSpPr>
          <p:nvPr>
            <p:ph idx="1"/>
          </p:nvPr>
        </p:nvSpPr>
        <p:spPr>
          <a:xfrm>
            <a:off x="609600" y="990600"/>
            <a:ext cx="7696200" cy="4953000"/>
          </a:xfrm>
        </p:spPr>
        <p:txBody>
          <a:bodyPr/>
          <a:lstStyle/>
          <a:p>
            <a:pPr algn="just"/>
            <a:r>
              <a:rPr lang="en-US" altLang="en-US" sz="3200">
                <a:solidFill>
                  <a:srgbClr val="00B050"/>
                </a:solidFill>
                <a:latin typeface="Agency FB" panose="020B0503020202020204" pitchFamily="34" charset="0"/>
              </a:rPr>
              <a:t>Drawing a separate transition from each sub-state to the target state would have a different meaning; </a:t>
            </a:r>
            <a:r>
              <a:rPr lang="en-US" altLang="en-US" sz="3200">
                <a:solidFill>
                  <a:srgbClr val="0000FF"/>
                </a:solidFill>
                <a:latin typeface="Agency FB" panose="020B0503020202020204" pitchFamily="34" charset="0"/>
              </a:rPr>
              <a:t>either transition would terminate the other sub-diagram without waiting for the other. </a:t>
            </a:r>
            <a:r>
              <a:rPr lang="en-US" altLang="en-US" sz="3200">
                <a:solidFill>
                  <a:srgbClr val="FF33CC"/>
                </a:solidFill>
                <a:latin typeface="Agency FB" panose="020B0503020202020204" pitchFamily="34" charset="0"/>
              </a:rPr>
              <a:t>The firing of a merge transition causes a state diagram to perform the exit activities (if any) of all sub-diagrams, in the case of both explicit and implicit merges.</a:t>
            </a:r>
          </a:p>
          <a:p>
            <a:pPr algn="just"/>
            <a:r>
              <a:rPr lang="en-US" altLang="en-US" sz="3200">
                <a:latin typeface="Agency FB" panose="020B0503020202020204" pitchFamily="34" charset="0"/>
              </a:rPr>
              <a:t>State diagrams are checked for consistency on shared events so that the full state model will be correct.</a:t>
            </a:r>
          </a:p>
          <a:p>
            <a:pPr algn="just"/>
            <a:r>
              <a:rPr lang="en-US" altLang="en-US" sz="3200">
                <a:latin typeface="Agency FB" panose="020B0503020202020204" pitchFamily="34" charset="0"/>
              </a:rPr>
              <a:t> </a:t>
            </a:r>
          </a:p>
          <a:p>
            <a:endParaRPr lang="en-US"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0D74BE8D-99DE-4FE1-841A-A290B67EFAE9}"/>
              </a:ext>
            </a:extLst>
          </p:cNvPr>
          <p:cNvSpPr>
            <a:spLocks noGrp="1"/>
          </p:cNvSpPr>
          <p:nvPr>
            <p:ph type="title"/>
          </p:nvPr>
        </p:nvSpPr>
        <p:spPr/>
        <p:txBody>
          <a:bodyPr/>
          <a:lstStyle/>
          <a:p>
            <a:pPr algn="ctr"/>
            <a:r>
              <a:rPr lang="en-US" altLang="en-US" b="1" u="sng">
                <a:solidFill>
                  <a:srgbClr val="FF33CC"/>
                </a:solidFill>
                <a:latin typeface="Algerian" panose="04020705040A02060702" pitchFamily="82" charset="0"/>
              </a:rPr>
              <a:t>Interaction Modeling</a:t>
            </a:r>
            <a:br>
              <a:rPr lang="en-US" altLang="en-US"/>
            </a:br>
            <a:endParaRPr lang="en-US" altLang="en-US"/>
          </a:p>
        </p:txBody>
      </p:sp>
      <p:sp>
        <p:nvSpPr>
          <p:cNvPr id="34819" name="Content Placeholder 2">
            <a:extLst>
              <a:ext uri="{FF2B5EF4-FFF2-40B4-BE49-F238E27FC236}">
                <a16:creationId xmlns:a16="http://schemas.microsoft.com/office/drawing/2014/main" id="{E76200E5-3F27-4354-A7E6-68B3EB179525}"/>
              </a:ext>
            </a:extLst>
          </p:cNvPr>
          <p:cNvSpPr>
            <a:spLocks noGrp="1"/>
          </p:cNvSpPr>
          <p:nvPr>
            <p:ph idx="1"/>
          </p:nvPr>
        </p:nvSpPr>
        <p:spPr/>
        <p:txBody>
          <a:bodyPr/>
          <a:lstStyle/>
          <a:p>
            <a:pPr algn="just"/>
            <a:r>
              <a:rPr lang="en-US" altLang="en-US">
                <a:latin typeface="Berlin Sans FB" panose="020E0602020502020306" pitchFamily="34" charset="0"/>
              </a:rPr>
              <a:t>The interaction model is the third leg of the modeling tripod and describes interactions within a system. The class model describes the objects in a system and their relationships, the state model describes the life cycles of the objects, and the </a:t>
            </a:r>
            <a:r>
              <a:rPr lang="en-US" altLang="en-US" i="1" u="sng">
                <a:solidFill>
                  <a:srgbClr val="FF33CC"/>
                </a:solidFill>
                <a:latin typeface="Berlin Sans FB" panose="020E0602020502020306" pitchFamily="34" charset="0"/>
              </a:rPr>
              <a:t>interaction model describes </a:t>
            </a:r>
            <a:r>
              <a:rPr lang="en-US" altLang="en-US" b="1" i="1" u="sng">
                <a:solidFill>
                  <a:srgbClr val="00B0F0"/>
                </a:solidFill>
                <a:latin typeface="Berlin Sans FB" panose="020E0602020502020306" pitchFamily="34" charset="0"/>
              </a:rPr>
              <a:t>how</a:t>
            </a:r>
            <a:r>
              <a:rPr lang="en-US" altLang="en-US" b="1" i="1" u="sng">
                <a:solidFill>
                  <a:srgbClr val="FF33CC"/>
                </a:solidFill>
                <a:latin typeface="Berlin Sans FB" panose="020E0602020502020306" pitchFamily="34" charset="0"/>
              </a:rPr>
              <a:t> </a:t>
            </a:r>
            <a:r>
              <a:rPr lang="en-US" altLang="en-US" i="1" u="sng">
                <a:solidFill>
                  <a:srgbClr val="FF33CC"/>
                </a:solidFill>
                <a:latin typeface="Berlin Sans FB" panose="020E0602020502020306" pitchFamily="34" charset="0"/>
              </a:rPr>
              <a:t>the objects interact.</a:t>
            </a:r>
            <a:endParaRPr lang="en-US" altLang="en-US">
              <a:solidFill>
                <a:srgbClr val="FF33CC"/>
              </a:solidFill>
              <a:latin typeface="Berlin Sans FB" panose="020E0602020502020306" pitchFamily="34" charset="0"/>
            </a:endParaRPr>
          </a:p>
          <a:p>
            <a:endParaRPr lang="en-US"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8764A6AC-F670-4FFA-855E-FC1F0A6FA357}"/>
              </a:ext>
            </a:extLst>
          </p:cNvPr>
          <p:cNvSpPr>
            <a:spLocks noGrp="1"/>
          </p:cNvSpPr>
          <p:nvPr>
            <p:ph type="title"/>
          </p:nvPr>
        </p:nvSpPr>
        <p:spPr/>
        <p:txBody>
          <a:bodyPr/>
          <a:lstStyle/>
          <a:p>
            <a:endParaRPr lang="en-US" altLang="en-US"/>
          </a:p>
        </p:txBody>
      </p:sp>
      <p:sp>
        <p:nvSpPr>
          <p:cNvPr id="35843" name="Content Placeholder 2">
            <a:extLst>
              <a:ext uri="{FF2B5EF4-FFF2-40B4-BE49-F238E27FC236}">
                <a16:creationId xmlns:a16="http://schemas.microsoft.com/office/drawing/2014/main" id="{B498A219-FCCF-4ABF-9B20-45604E35A7C1}"/>
              </a:ext>
            </a:extLst>
          </p:cNvPr>
          <p:cNvSpPr>
            <a:spLocks noGrp="1"/>
          </p:cNvSpPr>
          <p:nvPr>
            <p:ph idx="1"/>
          </p:nvPr>
        </p:nvSpPr>
        <p:spPr>
          <a:xfrm>
            <a:off x="762000" y="1447800"/>
            <a:ext cx="7696200" cy="4495800"/>
          </a:xfrm>
        </p:spPr>
        <p:txBody>
          <a:bodyPr/>
          <a:lstStyle/>
          <a:p>
            <a:pPr algn="just"/>
            <a:r>
              <a:rPr lang="en-US" altLang="en-US" sz="2800">
                <a:cs typeface="Arial" panose="020B0604020202020204" pitchFamily="34" charset="0"/>
              </a:rPr>
              <a:t>The interaction model describes </a:t>
            </a:r>
            <a:r>
              <a:rPr lang="en-US" altLang="en-US" sz="2800" b="1" i="1">
                <a:solidFill>
                  <a:srgbClr val="00B0F0"/>
                </a:solidFill>
                <a:cs typeface="Arial" panose="020B0604020202020204" pitchFamily="34" charset="0"/>
              </a:rPr>
              <a:t>how</a:t>
            </a:r>
            <a:r>
              <a:rPr lang="en-US" altLang="en-US" sz="2800">
                <a:cs typeface="Arial" panose="020B0604020202020204" pitchFamily="34" charset="0"/>
              </a:rPr>
              <a:t> objects interact to produce useful results. It is a </a:t>
            </a:r>
            <a:r>
              <a:rPr lang="en-US" altLang="en-US" sz="2800">
                <a:solidFill>
                  <a:srgbClr val="0000FF"/>
                </a:solidFill>
                <a:cs typeface="Arial" panose="020B0604020202020204" pitchFamily="34" charset="0"/>
              </a:rPr>
              <a:t>holistic view </a:t>
            </a:r>
            <a:r>
              <a:rPr lang="en-US" altLang="en-US" sz="2800">
                <a:cs typeface="Arial" panose="020B0604020202020204" pitchFamily="34" charset="0"/>
              </a:rPr>
              <a:t>of behavior across many objects, whereas the </a:t>
            </a:r>
            <a:r>
              <a:rPr lang="en-US" altLang="en-US" sz="2800">
                <a:solidFill>
                  <a:srgbClr val="FFC000"/>
                </a:solidFill>
                <a:cs typeface="Arial" panose="020B0604020202020204" pitchFamily="34" charset="0"/>
              </a:rPr>
              <a:t>state model </a:t>
            </a:r>
            <a:r>
              <a:rPr lang="en-US" altLang="en-US" sz="2800">
                <a:cs typeface="Arial" panose="020B0604020202020204" pitchFamily="34" charset="0"/>
              </a:rPr>
              <a:t>is a </a:t>
            </a:r>
            <a:r>
              <a:rPr lang="en-US" altLang="en-US" sz="2800" b="1" i="1">
                <a:solidFill>
                  <a:srgbClr val="00B050"/>
                </a:solidFill>
                <a:cs typeface="Arial" panose="020B0604020202020204" pitchFamily="34" charset="0"/>
              </a:rPr>
              <a:t>reductionist view </a:t>
            </a:r>
            <a:r>
              <a:rPr lang="en-US" altLang="en-US" sz="2800">
                <a:cs typeface="Arial" panose="020B0604020202020204" pitchFamily="34" charset="0"/>
              </a:rPr>
              <a:t>of behavior that examines each object </a:t>
            </a:r>
            <a:r>
              <a:rPr lang="en-US" altLang="en-US" sz="2800" b="1" i="1" u="sng">
                <a:solidFill>
                  <a:srgbClr val="00B050"/>
                </a:solidFill>
                <a:cs typeface="Arial" panose="020B0604020202020204" pitchFamily="34" charset="0"/>
              </a:rPr>
              <a:t>individually</a:t>
            </a:r>
            <a:r>
              <a:rPr lang="en-US" altLang="en-US" sz="2800">
                <a:cs typeface="Arial" panose="020B0604020202020204" pitchFamily="34" charset="0"/>
              </a:rPr>
              <a:t>. Both the state model and the interaction model are needed to describe behavior </a:t>
            </a:r>
            <a:r>
              <a:rPr lang="en-US" altLang="en-US" sz="2800" b="1" i="1" u="sng">
                <a:solidFill>
                  <a:srgbClr val="00B050"/>
                </a:solidFill>
                <a:cs typeface="Arial" panose="020B0604020202020204" pitchFamily="34" charset="0"/>
              </a:rPr>
              <a:t>fully</a:t>
            </a:r>
            <a:r>
              <a:rPr lang="en-US" altLang="en-US" sz="2800">
                <a:cs typeface="Arial" panose="020B0604020202020204" pitchFamily="34" charset="0"/>
              </a:rPr>
              <a:t>. They </a:t>
            </a:r>
            <a:r>
              <a:rPr lang="en-US" altLang="en-US" sz="2800" b="1" i="1" u="sng">
                <a:solidFill>
                  <a:srgbClr val="00B050"/>
                </a:solidFill>
                <a:cs typeface="Arial" panose="020B0604020202020204" pitchFamily="34" charset="0"/>
              </a:rPr>
              <a:t>complement</a:t>
            </a:r>
            <a:r>
              <a:rPr lang="en-US" altLang="en-US" sz="2800">
                <a:cs typeface="Arial" panose="020B0604020202020204" pitchFamily="34" charset="0"/>
              </a:rPr>
              <a:t> each other by viewing behavior from </a:t>
            </a:r>
            <a:r>
              <a:rPr lang="en-US" altLang="en-US" sz="2800" b="1" i="1" u="sng">
                <a:solidFill>
                  <a:srgbClr val="00B050"/>
                </a:solidFill>
                <a:cs typeface="Arial" panose="020B0604020202020204" pitchFamily="34" charset="0"/>
              </a:rPr>
              <a:t>two different perspectives</a:t>
            </a:r>
            <a:r>
              <a:rPr lang="en-US" altLang="en-US" sz="2800">
                <a:cs typeface="Arial" panose="020B0604020202020204" pitchFamily="34" charset="0"/>
              </a:rPr>
              <a:t>.</a:t>
            </a:r>
          </a:p>
          <a:p>
            <a:pPr algn="just"/>
            <a:endParaRPr lang="en-US"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BB86262F-7461-4750-9FCC-5BB6900BEB0A}"/>
              </a:ext>
            </a:extLst>
          </p:cNvPr>
          <p:cNvSpPr>
            <a:spLocks noGrp="1"/>
          </p:cNvSpPr>
          <p:nvPr>
            <p:ph type="title"/>
          </p:nvPr>
        </p:nvSpPr>
        <p:spPr/>
        <p:txBody>
          <a:bodyPr/>
          <a:lstStyle/>
          <a:p>
            <a:endParaRPr lang="en-US" altLang="en-US"/>
          </a:p>
        </p:txBody>
      </p:sp>
      <p:sp>
        <p:nvSpPr>
          <p:cNvPr id="3" name="Content Placeholder 2">
            <a:extLst>
              <a:ext uri="{FF2B5EF4-FFF2-40B4-BE49-F238E27FC236}">
                <a16:creationId xmlns:a16="http://schemas.microsoft.com/office/drawing/2014/main" id="{63B7D74C-D9BA-4E2E-A3C6-B78DE95A5E87}"/>
              </a:ext>
            </a:extLst>
          </p:cNvPr>
          <p:cNvSpPr>
            <a:spLocks noGrp="1"/>
          </p:cNvSpPr>
          <p:nvPr>
            <p:ph idx="1"/>
          </p:nvPr>
        </p:nvSpPr>
        <p:spPr>
          <a:xfrm>
            <a:off x="609600" y="1143000"/>
            <a:ext cx="7696200" cy="5257800"/>
          </a:xfrm>
        </p:spPr>
        <p:txBody>
          <a:bodyPr/>
          <a:lstStyle/>
          <a:p>
            <a:pPr algn="just">
              <a:defRPr/>
            </a:pPr>
            <a:r>
              <a:rPr lang="en-US" sz="2000" u="sng" dirty="0">
                <a:latin typeface="Berlin Sans FB" pitchFamily="34" charset="0"/>
              </a:rPr>
              <a:t>Interactions can be modeled at </a:t>
            </a:r>
            <a:r>
              <a:rPr lang="en-US" sz="2000" u="sng" dirty="0">
                <a:solidFill>
                  <a:srgbClr val="FF33CC"/>
                </a:solidFill>
                <a:latin typeface="Berlin Sans FB" pitchFamily="34" charset="0"/>
              </a:rPr>
              <a:t>different levels of abstraction</a:t>
            </a:r>
            <a:r>
              <a:rPr lang="en-US" sz="2000" dirty="0">
                <a:latin typeface="Berlin Sans FB" pitchFamily="34" charset="0"/>
              </a:rPr>
              <a:t>. </a:t>
            </a:r>
          </a:p>
          <a:p>
            <a:pPr marL="457200" indent="-457200" algn="just">
              <a:buClr>
                <a:srgbClr val="FF33CC"/>
              </a:buClr>
              <a:buFont typeface="+mj-lt"/>
              <a:buAutoNum type="arabicPeriod"/>
              <a:defRPr/>
            </a:pPr>
            <a:r>
              <a:rPr lang="en-US" sz="2000" dirty="0">
                <a:latin typeface="Berlin Sans FB" pitchFamily="34" charset="0"/>
              </a:rPr>
              <a:t>At a high level, </a:t>
            </a:r>
            <a:r>
              <a:rPr lang="en-US" sz="2000" u="sng" dirty="0">
                <a:solidFill>
                  <a:srgbClr val="FF33CC"/>
                </a:solidFill>
                <a:latin typeface="Berlin Sans FB" pitchFamily="34" charset="0"/>
              </a:rPr>
              <a:t>use cases</a:t>
            </a:r>
            <a:r>
              <a:rPr lang="en-US" sz="2000" dirty="0">
                <a:solidFill>
                  <a:srgbClr val="FF33CC"/>
                </a:solidFill>
                <a:latin typeface="Berlin Sans FB" pitchFamily="34" charset="0"/>
              </a:rPr>
              <a:t> </a:t>
            </a:r>
            <a:r>
              <a:rPr lang="en-US" sz="2000" dirty="0">
                <a:latin typeface="Berlin Sans FB" pitchFamily="34" charset="0"/>
              </a:rPr>
              <a:t>describe how a system interacts with outside </a:t>
            </a:r>
            <a:r>
              <a:rPr lang="en-US" sz="2000" dirty="0">
                <a:solidFill>
                  <a:srgbClr val="C00000"/>
                </a:solidFill>
                <a:latin typeface="Berlin Sans FB" pitchFamily="34" charset="0"/>
              </a:rPr>
              <a:t>actors.</a:t>
            </a:r>
            <a:r>
              <a:rPr lang="en-US" sz="2000" dirty="0">
                <a:latin typeface="Berlin Sans FB" pitchFamily="34" charset="0"/>
              </a:rPr>
              <a:t> Each use case represents a piece of </a:t>
            </a:r>
            <a:r>
              <a:rPr lang="en-US" sz="2000" dirty="0">
                <a:solidFill>
                  <a:srgbClr val="C00000"/>
                </a:solidFill>
                <a:latin typeface="Berlin Sans FB" pitchFamily="34" charset="0"/>
              </a:rPr>
              <a:t>functionality </a:t>
            </a:r>
            <a:r>
              <a:rPr lang="en-US" sz="2000" dirty="0">
                <a:latin typeface="Berlin Sans FB" pitchFamily="34" charset="0"/>
              </a:rPr>
              <a:t>that a system provides to its </a:t>
            </a:r>
            <a:r>
              <a:rPr lang="en-US" sz="2000" dirty="0">
                <a:solidFill>
                  <a:srgbClr val="C00000"/>
                </a:solidFill>
                <a:latin typeface="Berlin Sans FB" pitchFamily="34" charset="0"/>
              </a:rPr>
              <a:t>users.</a:t>
            </a:r>
            <a:r>
              <a:rPr lang="en-US" sz="2000" dirty="0">
                <a:latin typeface="Berlin Sans FB" pitchFamily="34" charset="0"/>
              </a:rPr>
              <a:t> Use cases are helpful for capturing </a:t>
            </a:r>
            <a:r>
              <a:rPr lang="en-US" sz="2000" i="1" u="sng" dirty="0">
                <a:solidFill>
                  <a:srgbClr val="C00000"/>
                </a:solidFill>
                <a:latin typeface="Berlin Sans FB" pitchFamily="34" charset="0"/>
              </a:rPr>
              <a:t>informal requirements</a:t>
            </a:r>
            <a:r>
              <a:rPr lang="en-US" sz="2000" dirty="0">
                <a:latin typeface="Berlin Sans FB" pitchFamily="34" charset="0"/>
              </a:rPr>
              <a:t>.</a:t>
            </a:r>
          </a:p>
          <a:p>
            <a:pPr marL="457200" indent="-457200" algn="just">
              <a:buClr>
                <a:srgbClr val="FF33CC"/>
              </a:buClr>
              <a:buFont typeface="+mj-lt"/>
              <a:buAutoNum type="arabicPeriod"/>
              <a:defRPr/>
            </a:pPr>
            <a:r>
              <a:rPr lang="en-US" sz="2000" u="sng" dirty="0">
                <a:solidFill>
                  <a:srgbClr val="FF33CC"/>
                </a:solidFill>
                <a:latin typeface="Berlin Sans FB" pitchFamily="34" charset="0"/>
              </a:rPr>
              <a:t>Sequence diagrams </a:t>
            </a:r>
            <a:r>
              <a:rPr lang="en-US" sz="2000" dirty="0">
                <a:latin typeface="Berlin Sans FB" pitchFamily="34" charset="0"/>
              </a:rPr>
              <a:t>provide more detail and show the </a:t>
            </a:r>
            <a:r>
              <a:rPr lang="en-US" sz="2000" dirty="0">
                <a:solidFill>
                  <a:srgbClr val="C00000"/>
                </a:solidFill>
                <a:latin typeface="Berlin Sans FB" pitchFamily="34" charset="0"/>
              </a:rPr>
              <a:t>messages </a:t>
            </a:r>
            <a:r>
              <a:rPr lang="en-US" sz="2000" dirty="0">
                <a:latin typeface="Berlin Sans FB" pitchFamily="34" charset="0"/>
              </a:rPr>
              <a:t>exchanged among a set of objects over time. Messages include both </a:t>
            </a:r>
            <a:r>
              <a:rPr lang="en-US" sz="2000" i="1" dirty="0">
                <a:solidFill>
                  <a:srgbClr val="C00000"/>
                </a:solidFill>
                <a:latin typeface="Berlin Sans FB" pitchFamily="34" charset="0"/>
              </a:rPr>
              <a:t>asynchronous signals and procedure calls</a:t>
            </a:r>
            <a:r>
              <a:rPr lang="en-US" sz="2000" dirty="0">
                <a:latin typeface="Berlin Sans FB" pitchFamily="34" charset="0"/>
              </a:rPr>
              <a:t>. Sequence diagrams are good for showing the </a:t>
            </a:r>
            <a:r>
              <a:rPr lang="en-US" sz="2000" i="1" dirty="0">
                <a:solidFill>
                  <a:srgbClr val="C00000"/>
                </a:solidFill>
                <a:latin typeface="Berlin Sans FB" pitchFamily="34" charset="0"/>
              </a:rPr>
              <a:t>behavior sequences </a:t>
            </a:r>
            <a:r>
              <a:rPr lang="en-US" sz="2000" dirty="0">
                <a:latin typeface="Berlin Sans FB" pitchFamily="34" charset="0"/>
              </a:rPr>
              <a:t>seen by </a:t>
            </a:r>
            <a:r>
              <a:rPr lang="en-US" sz="2000" i="1" dirty="0">
                <a:solidFill>
                  <a:srgbClr val="C00000"/>
                </a:solidFill>
                <a:latin typeface="Berlin Sans FB" pitchFamily="34" charset="0"/>
              </a:rPr>
              <a:t>users </a:t>
            </a:r>
            <a:r>
              <a:rPr lang="en-US" sz="2000" dirty="0">
                <a:latin typeface="Berlin Sans FB" pitchFamily="34" charset="0"/>
              </a:rPr>
              <a:t>of a system.</a:t>
            </a:r>
          </a:p>
          <a:p>
            <a:pPr marL="457200" indent="-457200" algn="just">
              <a:buClr>
                <a:srgbClr val="FF33CC"/>
              </a:buClr>
              <a:buFont typeface="+mj-lt"/>
              <a:buAutoNum type="arabicPeriod"/>
              <a:defRPr/>
            </a:pPr>
            <a:r>
              <a:rPr lang="en-US" sz="2000" dirty="0">
                <a:latin typeface="Berlin Sans FB" pitchFamily="34" charset="0"/>
              </a:rPr>
              <a:t>And finally, </a:t>
            </a:r>
            <a:r>
              <a:rPr lang="en-US" sz="2000" u="sng" dirty="0">
                <a:solidFill>
                  <a:srgbClr val="FF33CC"/>
                </a:solidFill>
                <a:latin typeface="Berlin Sans FB" pitchFamily="34" charset="0"/>
              </a:rPr>
              <a:t>activity diagrams </a:t>
            </a:r>
            <a:r>
              <a:rPr lang="en-US" sz="2000" dirty="0">
                <a:latin typeface="Berlin Sans FB" pitchFamily="34" charset="0"/>
              </a:rPr>
              <a:t>provide further detail and show the flow of </a:t>
            </a:r>
            <a:r>
              <a:rPr lang="en-US" sz="2000" dirty="0">
                <a:solidFill>
                  <a:srgbClr val="C00000"/>
                </a:solidFill>
                <a:latin typeface="Berlin Sans FB" pitchFamily="34" charset="0"/>
              </a:rPr>
              <a:t>control </a:t>
            </a:r>
            <a:r>
              <a:rPr lang="en-US" sz="2000" dirty="0">
                <a:latin typeface="Berlin Sans FB" pitchFamily="34" charset="0"/>
              </a:rPr>
              <a:t>among the </a:t>
            </a:r>
            <a:r>
              <a:rPr lang="en-US" sz="2000" dirty="0">
                <a:solidFill>
                  <a:srgbClr val="C00000"/>
                </a:solidFill>
                <a:latin typeface="Berlin Sans FB" pitchFamily="34" charset="0"/>
              </a:rPr>
              <a:t>steps of a computation</a:t>
            </a:r>
            <a:r>
              <a:rPr lang="en-US" sz="2000" dirty="0">
                <a:latin typeface="Berlin Sans FB" pitchFamily="34" charset="0"/>
              </a:rPr>
              <a:t>. Activity diagrams can show </a:t>
            </a:r>
            <a:r>
              <a:rPr lang="en-US" sz="2000" i="1" u="sng" dirty="0">
                <a:solidFill>
                  <a:srgbClr val="C00000"/>
                </a:solidFill>
                <a:latin typeface="Berlin Sans FB" pitchFamily="34" charset="0"/>
              </a:rPr>
              <a:t>data flows </a:t>
            </a:r>
            <a:r>
              <a:rPr lang="en-US" sz="2000" dirty="0">
                <a:latin typeface="Berlin Sans FB" pitchFamily="34" charset="0"/>
              </a:rPr>
              <a:t>as well as </a:t>
            </a:r>
            <a:r>
              <a:rPr lang="en-US" sz="2000" i="1" u="sng" dirty="0">
                <a:solidFill>
                  <a:srgbClr val="C00000"/>
                </a:solidFill>
                <a:latin typeface="Berlin Sans FB" pitchFamily="34" charset="0"/>
              </a:rPr>
              <a:t>control flows</a:t>
            </a:r>
            <a:r>
              <a:rPr lang="en-US" sz="2000" dirty="0">
                <a:latin typeface="Berlin Sans FB" pitchFamily="34" charset="0"/>
              </a:rPr>
              <a:t>. Activity diagrams </a:t>
            </a:r>
            <a:r>
              <a:rPr lang="en-US" sz="2000" i="1" u="sng" dirty="0">
                <a:solidFill>
                  <a:srgbClr val="C00000"/>
                </a:solidFill>
                <a:latin typeface="Berlin Sans FB" pitchFamily="34" charset="0"/>
              </a:rPr>
              <a:t>document</a:t>
            </a:r>
            <a:r>
              <a:rPr lang="en-US" sz="2000" dirty="0">
                <a:latin typeface="Berlin Sans FB" pitchFamily="34" charset="0"/>
              </a:rPr>
              <a:t> the steps necessary to implement an </a:t>
            </a:r>
            <a:r>
              <a:rPr lang="en-US" sz="2000" i="1" u="sng" dirty="0">
                <a:solidFill>
                  <a:srgbClr val="C00000"/>
                </a:solidFill>
                <a:latin typeface="Berlin Sans FB" pitchFamily="34" charset="0"/>
              </a:rPr>
              <a:t>operation </a:t>
            </a:r>
            <a:r>
              <a:rPr lang="en-US" sz="2000" dirty="0">
                <a:latin typeface="Berlin Sans FB" pitchFamily="34" charset="0"/>
              </a:rPr>
              <a:t>or a business process </a:t>
            </a:r>
            <a:r>
              <a:rPr lang="en-US" sz="2000" i="1" u="sng" dirty="0">
                <a:solidFill>
                  <a:srgbClr val="0000FF"/>
                </a:solidFill>
                <a:latin typeface="Berlin Sans FB" pitchFamily="34" charset="0"/>
              </a:rPr>
              <a:t>referenced in a sequence diagram</a:t>
            </a:r>
            <a:r>
              <a:rPr lang="en-US" sz="2000" dirty="0"/>
              <a:t>.</a:t>
            </a:r>
          </a:p>
          <a:p>
            <a:pPr algn="just">
              <a:defRPr/>
            </a:pPr>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7F468-0C66-46B6-BF2B-CD951E5F8AF7}"/>
              </a:ext>
            </a:extLst>
          </p:cNvPr>
          <p:cNvSpPr>
            <a:spLocks noGrp="1"/>
          </p:cNvSpPr>
          <p:nvPr>
            <p:ph type="title"/>
          </p:nvPr>
        </p:nvSpPr>
        <p:spPr/>
        <p:txBody>
          <a:bodyPr/>
          <a:lstStyle/>
          <a:p>
            <a:pPr>
              <a:defRPr/>
            </a:pPr>
            <a:r>
              <a:rPr lang="en-US" sz="2800" b="1" u="dbl" dirty="0"/>
              <a:t>Use Case Models</a:t>
            </a:r>
            <a:r>
              <a:rPr lang="en-US" sz="2800" b="1" dirty="0"/>
              <a:t>:</a:t>
            </a:r>
            <a:br>
              <a:rPr lang="en-US" sz="2800" dirty="0"/>
            </a:br>
            <a:endParaRPr lang="en-US" sz="2800" dirty="0"/>
          </a:p>
        </p:txBody>
      </p:sp>
      <p:sp>
        <p:nvSpPr>
          <p:cNvPr id="37891" name="Content Placeholder 2">
            <a:extLst>
              <a:ext uri="{FF2B5EF4-FFF2-40B4-BE49-F238E27FC236}">
                <a16:creationId xmlns:a16="http://schemas.microsoft.com/office/drawing/2014/main" id="{D26286F0-426E-4D3B-9D64-D0CDE090B8BB}"/>
              </a:ext>
            </a:extLst>
          </p:cNvPr>
          <p:cNvSpPr>
            <a:spLocks noGrp="1"/>
          </p:cNvSpPr>
          <p:nvPr>
            <p:ph idx="1"/>
          </p:nvPr>
        </p:nvSpPr>
        <p:spPr>
          <a:xfrm>
            <a:off x="228600" y="685800"/>
            <a:ext cx="8458200" cy="6172200"/>
          </a:xfrm>
        </p:spPr>
        <p:txBody>
          <a:bodyPr/>
          <a:lstStyle/>
          <a:p>
            <a:r>
              <a:rPr lang="en-US" altLang="en-US" sz="2000" b="1" i="1">
                <a:solidFill>
                  <a:srgbClr val="0000FF"/>
                </a:solidFill>
                <a:latin typeface="Algerian" panose="04020705040A02060702" pitchFamily="82" charset="0"/>
              </a:rPr>
              <a:t>Actors:</a:t>
            </a:r>
            <a:endParaRPr lang="en-US" altLang="en-US" sz="2000">
              <a:solidFill>
                <a:srgbClr val="0000FF"/>
              </a:solidFill>
              <a:latin typeface="Algerian" panose="04020705040A02060702" pitchFamily="82" charset="0"/>
            </a:endParaRPr>
          </a:p>
          <a:p>
            <a:pPr algn="just"/>
            <a:r>
              <a:rPr lang="en-US" altLang="en-US" sz="2000"/>
              <a:t>An actor</a:t>
            </a:r>
            <a:r>
              <a:rPr lang="en-US" altLang="en-US" sz="2000" i="1">
                <a:solidFill>
                  <a:srgbClr val="0000FF"/>
                </a:solidFill>
              </a:rPr>
              <a:t> </a:t>
            </a:r>
            <a:r>
              <a:rPr lang="en-US" altLang="en-US" sz="2000"/>
              <a:t>is a </a:t>
            </a:r>
            <a:r>
              <a:rPr lang="en-US" altLang="en-US" sz="2000" i="1" u="sng">
                <a:solidFill>
                  <a:srgbClr val="C00000"/>
                </a:solidFill>
              </a:rPr>
              <a:t>direct </a:t>
            </a:r>
            <a:r>
              <a:rPr lang="en-US" altLang="en-US" sz="2000" i="1" u="sng">
                <a:solidFill>
                  <a:srgbClr val="0000FF"/>
                </a:solidFill>
              </a:rPr>
              <a:t>external</a:t>
            </a:r>
            <a:r>
              <a:rPr lang="en-US" altLang="en-US" sz="2000"/>
              <a:t> </a:t>
            </a:r>
            <a:r>
              <a:rPr lang="en-US" altLang="en-US" sz="2000">
                <a:solidFill>
                  <a:srgbClr val="FF0000"/>
                </a:solidFill>
              </a:rPr>
              <a:t>user </a:t>
            </a:r>
            <a:r>
              <a:rPr lang="en-US" altLang="en-US" sz="2000"/>
              <a:t>of a system - an object or set of objects that </a:t>
            </a:r>
            <a:r>
              <a:rPr lang="en-US" altLang="en-US" sz="2000">
                <a:solidFill>
                  <a:srgbClr val="FF0000"/>
                </a:solidFill>
                <a:latin typeface="Berlin Sans FB" panose="020E0602020502020306" pitchFamily="34" charset="0"/>
              </a:rPr>
              <a:t>communicates directly </a:t>
            </a:r>
            <a:r>
              <a:rPr lang="en-US" altLang="en-US" sz="2000"/>
              <a:t>with the system but that is </a:t>
            </a:r>
            <a:r>
              <a:rPr lang="en-US" altLang="en-US" sz="2000">
                <a:solidFill>
                  <a:srgbClr val="FF0000"/>
                </a:solidFill>
                <a:latin typeface="Berlin Sans FB" panose="020E0602020502020306" pitchFamily="34" charset="0"/>
              </a:rPr>
              <a:t>not part of the system</a:t>
            </a:r>
            <a:r>
              <a:rPr lang="en-US" altLang="en-US" sz="2000"/>
              <a:t>. Each actor represents those objects </a:t>
            </a:r>
            <a:r>
              <a:rPr lang="en-US" altLang="en-US" sz="2000">
                <a:solidFill>
                  <a:srgbClr val="FF0000"/>
                </a:solidFill>
                <a:latin typeface="Berlin Sans FB" panose="020E0602020502020306" pitchFamily="34" charset="0"/>
              </a:rPr>
              <a:t>that behave in a particular way toward the system</a:t>
            </a:r>
            <a:r>
              <a:rPr lang="en-US" altLang="en-US" sz="2000"/>
              <a:t>. </a:t>
            </a:r>
          </a:p>
          <a:p>
            <a:pPr algn="just"/>
            <a:r>
              <a:rPr lang="en-US" altLang="en-US" sz="2000"/>
              <a:t>E.g. </a:t>
            </a:r>
          </a:p>
          <a:p>
            <a:pPr algn="just">
              <a:buFont typeface="Wingdings" panose="05000000000000000000" pitchFamily="2" charset="2"/>
              <a:buChar char="ü"/>
            </a:pPr>
            <a:r>
              <a:rPr lang="en-US" altLang="en-US" sz="2000" i="1"/>
              <a:t>customer </a:t>
            </a:r>
            <a:r>
              <a:rPr lang="en-US" altLang="en-US" sz="2000"/>
              <a:t>and </a:t>
            </a:r>
            <a:r>
              <a:rPr lang="en-US" altLang="en-US" sz="2000" i="1"/>
              <a:t>repair technician </a:t>
            </a:r>
            <a:r>
              <a:rPr lang="en-US" altLang="en-US" sz="2000"/>
              <a:t>are different actors of a vending machine. </a:t>
            </a:r>
          </a:p>
          <a:p>
            <a:pPr algn="just">
              <a:buFont typeface="Wingdings" panose="05000000000000000000" pitchFamily="2" charset="2"/>
              <a:buChar char="ü"/>
            </a:pPr>
            <a:r>
              <a:rPr lang="en-US" altLang="en-US" sz="2000"/>
              <a:t>For a travel agency system, actors might include </a:t>
            </a:r>
            <a:r>
              <a:rPr lang="en-US" altLang="en-US" sz="2000" i="1"/>
              <a:t>traveler, agent, </a:t>
            </a:r>
            <a:r>
              <a:rPr lang="en-US" altLang="en-US" sz="2000"/>
              <a:t>and </a:t>
            </a:r>
            <a:r>
              <a:rPr lang="en-US" altLang="en-US" sz="2000" i="1"/>
              <a:t>airline. </a:t>
            </a:r>
            <a:endParaRPr lang="en-US" altLang="en-US" sz="2000"/>
          </a:p>
          <a:p>
            <a:pPr algn="just">
              <a:buFont typeface="Wingdings" panose="05000000000000000000" pitchFamily="2" charset="2"/>
              <a:buChar char="ü"/>
            </a:pPr>
            <a:r>
              <a:rPr lang="en-US" altLang="en-US" sz="2000"/>
              <a:t>For a computer database system, actors might include </a:t>
            </a:r>
            <a:r>
              <a:rPr lang="en-US" altLang="en-US" sz="2000" i="1"/>
              <a:t>user </a:t>
            </a:r>
            <a:r>
              <a:rPr lang="en-US" altLang="en-US" sz="2000"/>
              <a:t>and </a:t>
            </a:r>
            <a:r>
              <a:rPr lang="en-US" altLang="en-US" sz="2000" i="1"/>
              <a:t>administrator. </a:t>
            </a:r>
            <a:endParaRPr lang="en-US" altLang="en-US" sz="2000"/>
          </a:p>
          <a:p>
            <a:pPr algn="just"/>
            <a:r>
              <a:rPr lang="en-US" altLang="en-US" sz="2000" b="1" i="1">
                <a:solidFill>
                  <a:srgbClr val="7030A0"/>
                </a:solidFill>
              </a:rPr>
              <a:t>Actors can be persons, devices, and other systems-anything that interacts directly with the system</a:t>
            </a:r>
            <a:r>
              <a:rPr lang="en-US" altLang="en-US" sz="2000" b="1">
                <a:solidFill>
                  <a:srgbClr val="7030A0"/>
                </a:solidFill>
              </a:rPr>
              <a:t>.</a:t>
            </a:r>
          </a:p>
          <a:p>
            <a:pPr algn="just"/>
            <a:r>
              <a:rPr lang="en-US" altLang="en-US" sz="2000" i="1" u="sng">
                <a:solidFill>
                  <a:srgbClr val="FF0000"/>
                </a:solidFill>
                <a:latin typeface="Berlin Sans FB" panose="020E0602020502020306" pitchFamily="34" charset="0"/>
              </a:rPr>
              <a:t>An object can be bound to multiple actors </a:t>
            </a:r>
            <a:r>
              <a:rPr lang="en-US" altLang="en-US" sz="2000" i="1" u="sng">
                <a:solidFill>
                  <a:srgbClr val="FF33CC"/>
                </a:solidFill>
              </a:rPr>
              <a:t>if it has different facets to its behavior</a:t>
            </a:r>
            <a:r>
              <a:rPr lang="en-US" altLang="en-US" sz="2000"/>
              <a:t>. E.g. the objects Mary, Frank, and Paul may be </a:t>
            </a:r>
            <a:r>
              <a:rPr lang="en-US" altLang="en-US" sz="2000">
                <a:solidFill>
                  <a:srgbClr val="FF0000"/>
                </a:solidFill>
                <a:latin typeface="Berlin Sans FB" panose="020E0602020502020306" pitchFamily="34" charset="0"/>
              </a:rPr>
              <a:t>customers</a:t>
            </a:r>
            <a:r>
              <a:rPr lang="en-US" altLang="en-US" sz="2000"/>
              <a:t> of a vending machine. Paul may also be a </a:t>
            </a:r>
            <a:r>
              <a:rPr lang="en-US" altLang="en-US" sz="2000" b="1">
                <a:solidFill>
                  <a:srgbClr val="FF33CC"/>
                </a:solidFill>
              </a:rPr>
              <a:t>repair technician</a:t>
            </a:r>
            <a:r>
              <a:rPr lang="en-US" altLang="en-US" sz="2000"/>
              <a:t> for the vending machine.</a:t>
            </a:r>
          </a:p>
          <a:p>
            <a:pPr>
              <a:buFont typeface="Wingdings" panose="05000000000000000000" pitchFamily="2" charset="2"/>
              <a:buNone/>
            </a:pPr>
            <a:endParaRPr lang="en-US"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39B96869-3D94-4EE0-96CD-8E183B9B9234}"/>
              </a:ext>
            </a:extLst>
          </p:cNvPr>
          <p:cNvSpPr>
            <a:spLocks noGrp="1"/>
          </p:cNvSpPr>
          <p:nvPr>
            <p:ph type="title"/>
          </p:nvPr>
        </p:nvSpPr>
        <p:spPr/>
        <p:txBody>
          <a:bodyPr/>
          <a:lstStyle/>
          <a:p>
            <a:endParaRPr lang="en-US" altLang="en-US"/>
          </a:p>
        </p:txBody>
      </p:sp>
      <p:sp>
        <p:nvSpPr>
          <p:cNvPr id="38915" name="Content Placeholder 2">
            <a:extLst>
              <a:ext uri="{FF2B5EF4-FFF2-40B4-BE49-F238E27FC236}">
                <a16:creationId xmlns:a16="http://schemas.microsoft.com/office/drawing/2014/main" id="{0FED2040-D61D-4561-95F8-A7A210128AE3}"/>
              </a:ext>
            </a:extLst>
          </p:cNvPr>
          <p:cNvSpPr>
            <a:spLocks noGrp="1"/>
          </p:cNvSpPr>
          <p:nvPr>
            <p:ph idx="1"/>
          </p:nvPr>
        </p:nvSpPr>
        <p:spPr>
          <a:xfrm>
            <a:off x="762000" y="1447800"/>
            <a:ext cx="7696200" cy="4876800"/>
          </a:xfrm>
        </p:spPr>
        <p:txBody>
          <a:bodyPr/>
          <a:lstStyle/>
          <a:p>
            <a:pPr algn="just"/>
            <a:r>
              <a:rPr lang="en-US" altLang="en-US" sz="2400" b="1" i="1">
                <a:solidFill>
                  <a:srgbClr val="7030A0"/>
                </a:solidFill>
                <a:latin typeface="Berlin Sans FB" panose="020E0602020502020306" pitchFamily="34" charset="0"/>
              </a:rPr>
              <a:t>An actor has a </a:t>
            </a:r>
            <a:r>
              <a:rPr lang="en-US" altLang="en-US" sz="2400" b="1" i="1" u="sng">
                <a:solidFill>
                  <a:srgbClr val="7030A0"/>
                </a:solidFill>
                <a:latin typeface="Berlin Sans FB" panose="020E0602020502020306" pitchFamily="34" charset="0"/>
              </a:rPr>
              <a:t>single</a:t>
            </a:r>
            <a:r>
              <a:rPr lang="en-US" altLang="en-US" sz="2400" b="1" i="1">
                <a:solidFill>
                  <a:srgbClr val="7030A0"/>
                </a:solidFill>
                <a:latin typeface="Berlin Sans FB" panose="020E0602020502020306" pitchFamily="34" charset="0"/>
              </a:rPr>
              <a:t> well-defined purpose</a:t>
            </a:r>
            <a:r>
              <a:rPr lang="en-US" altLang="en-US" sz="2400">
                <a:latin typeface="Berlin Sans FB" panose="020E0602020502020306" pitchFamily="34" charset="0"/>
              </a:rPr>
              <a:t>. In contrast, </a:t>
            </a:r>
            <a:r>
              <a:rPr lang="en-US" altLang="en-US" sz="2400">
                <a:solidFill>
                  <a:srgbClr val="FFC000"/>
                </a:solidFill>
                <a:latin typeface="Berlin Sans FB" panose="020E0602020502020306" pitchFamily="34" charset="0"/>
              </a:rPr>
              <a:t>objects and classes often combine many </a:t>
            </a:r>
            <a:r>
              <a:rPr lang="en-US" altLang="en-US" sz="2400" i="1" u="sng">
                <a:solidFill>
                  <a:srgbClr val="FFC000"/>
                </a:solidFill>
                <a:latin typeface="Berlin Sans FB" panose="020E0602020502020306" pitchFamily="34" charset="0"/>
              </a:rPr>
              <a:t>different </a:t>
            </a:r>
            <a:r>
              <a:rPr lang="en-US" altLang="en-US" sz="2400">
                <a:solidFill>
                  <a:srgbClr val="FFC000"/>
                </a:solidFill>
                <a:latin typeface="Berlin Sans FB" panose="020E0602020502020306" pitchFamily="34" charset="0"/>
              </a:rPr>
              <a:t>purposes</a:t>
            </a:r>
            <a:r>
              <a:rPr lang="en-US" altLang="en-US" sz="2400">
                <a:latin typeface="Berlin Sans FB" panose="020E0602020502020306" pitchFamily="34" charset="0"/>
              </a:rPr>
              <a:t>. An actor represents a </a:t>
            </a:r>
            <a:r>
              <a:rPr lang="en-US" altLang="en-US" sz="2400" b="1" i="1" u="sng">
                <a:solidFill>
                  <a:srgbClr val="7030A0"/>
                </a:solidFill>
                <a:latin typeface="Berlin Sans FB" panose="020E0602020502020306" pitchFamily="34" charset="0"/>
              </a:rPr>
              <a:t>particular facet </a:t>
            </a:r>
            <a:r>
              <a:rPr lang="en-US" altLang="en-US" sz="2400">
                <a:latin typeface="Berlin Sans FB" panose="020E0602020502020306" pitchFamily="34" charset="0"/>
              </a:rPr>
              <a:t>of objects in its interaction with a system. The </a:t>
            </a:r>
            <a:r>
              <a:rPr lang="en-US" altLang="en-US" sz="2400" i="1">
                <a:solidFill>
                  <a:srgbClr val="C00000"/>
                </a:solidFill>
                <a:latin typeface="Berlin Sans FB" panose="020E0602020502020306" pitchFamily="34" charset="0"/>
              </a:rPr>
              <a:t>same actor </a:t>
            </a:r>
            <a:r>
              <a:rPr lang="en-US" altLang="en-US" sz="2400">
                <a:latin typeface="Berlin Sans FB" panose="020E0602020502020306" pitchFamily="34" charset="0"/>
              </a:rPr>
              <a:t>can represent </a:t>
            </a:r>
            <a:r>
              <a:rPr lang="en-US" altLang="en-US" sz="2400" i="1">
                <a:solidFill>
                  <a:srgbClr val="FF33CC"/>
                </a:solidFill>
                <a:latin typeface="Berlin Sans FB" panose="020E0602020502020306" pitchFamily="34" charset="0"/>
              </a:rPr>
              <a:t>objects of </a:t>
            </a:r>
            <a:r>
              <a:rPr lang="en-US" altLang="en-US" sz="2400" i="1">
                <a:solidFill>
                  <a:srgbClr val="C00000"/>
                </a:solidFill>
                <a:latin typeface="Berlin Sans FB" panose="020E0602020502020306" pitchFamily="34" charset="0"/>
              </a:rPr>
              <a:t>different classes </a:t>
            </a:r>
            <a:r>
              <a:rPr lang="en-US" altLang="en-US" sz="2400">
                <a:latin typeface="Berlin Sans FB" panose="020E0602020502020306" pitchFamily="34" charset="0"/>
              </a:rPr>
              <a:t>that </a:t>
            </a:r>
            <a:r>
              <a:rPr lang="en-US" altLang="en-US" sz="2400">
                <a:solidFill>
                  <a:srgbClr val="00B050"/>
                </a:solidFill>
                <a:latin typeface="Berlin Sans FB" panose="020E0602020502020306" pitchFamily="34" charset="0"/>
              </a:rPr>
              <a:t>interact similarly toward a system</a:t>
            </a:r>
            <a:r>
              <a:rPr lang="en-US" altLang="en-US" sz="2400">
                <a:latin typeface="Berlin Sans FB" panose="020E0602020502020306" pitchFamily="34" charset="0"/>
              </a:rPr>
              <a:t>. E.g. Even though many different individual persons use a vending machine, their behavior toward the vending machine can all be summarized by the actors </a:t>
            </a:r>
            <a:r>
              <a:rPr lang="en-US" altLang="en-US" sz="2400" i="1">
                <a:latin typeface="Berlin Sans FB" panose="020E0602020502020306" pitchFamily="34" charset="0"/>
              </a:rPr>
              <a:t>customer </a:t>
            </a:r>
            <a:r>
              <a:rPr lang="en-US" altLang="en-US" sz="2400">
                <a:latin typeface="Berlin Sans FB" panose="020E0602020502020306" pitchFamily="34" charset="0"/>
              </a:rPr>
              <a:t>and </a:t>
            </a:r>
            <a:r>
              <a:rPr lang="en-US" altLang="en-US" sz="2400" i="1">
                <a:latin typeface="Berlin Sans FB" panose="020E0602020502020306" pitchFamily="34" charset="0"/>
              </a:rPr>
              <a:t>repair technician. </a:t>
            </a:r>
            <a:endParaRPr lang="en-US" altLang="en-US" sz="2400">
              <a:latin typeface="Berlin Sans FB" panose="020E0602020502020306" pitchFamily="34" charset="0"/>
            </a:endParaRPr>
          </a:p>
          <a:p>
            <a:pPr algn="just"/>
            <a:r>
              <a:rPr lang="en-US" altLang="en-US" sz="2400" i="1">
                <a:latin typeface="Berlin Sans FB" panose="020E0602020502020306" pitchFamily="34" charset="0"/>
              </a:rPr>
              <a:t>Each actor represents a </a:t>
            </a:r>
            <a:r>
              <a:rPr lang="en-US" altLang="en-US" sz="2400" i="1" u="sng">
                <a:solidFill>
                  <a:srgbClr val="0000FF"/>
                </a:solidFill>
                <a:latin typeface="Berlin Sans FB" panose="020E0602020502020306" pitchFamily="34" charset="0"/>
              </a:rPr>
              <a:t>coherent set of capabilities </a:t>
            </a:r>
            <a:r>
              <a:rPr lang="en-US" altLang="en-US" sz="2400" i="1">
                <a:latin typeface="Berlin Sans FB" panose="020E0602020502020306" pitchFamily="34" charset="0"/>
              </a:rPr>
              <a:t>for its </a:t>
            </a:r>
            <a:r>
              <a:rPr lang="en-US" altLang="en-US" sz="2400" i="1">
                <a:solidFill>
                  <a:srgbClr val="FF33CC"/>
                </a:solidFill>
                <a:latin typeface="Berlin Sans FB" panose="020E0602020502020306" pitchFamily="34" charset="0"/>
              </a:rPr>
              <a:t>objects</a:t>
            </a:r>
            <a:r>
              <a:rPr lang="en-US" altLang="en-US" sz="2400">
                <a:solidFill>
                  <a:srgbClr val="FF33CC"/>
                </a:solidFill>
                <a:latin typeface="Berlin Sans FB" panose="020E0602020502020306" pitchFamily="34" charset="0"/>
              </a:rPr>
              <a:t>.</a:t>
            </a:r>
          </a:p>
          <a:p>
            <a:endParaRPr lang="en-US"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40874-82CF-480C-B53E-F8DF9DF37AF6}"/>
              </a:ext>
            </a:extLst>
          </p:cNvPr>
          <p:cNvSpPr>
            <a:spLocks noGrp="1"/>
          </p:cNvSpPr>
          <p:nvPr>
            <p:ph type="title"/>
          </p:nvPr>
        </p:nvSpPr>
        <p:spPr/>
        <p:txBody>
          <a:bodyPr/>
          <a:lstStyle/>
          <a:p>
            <a:pPr>
              <a:defRPr/>
            </a:pPr>
            <a:r>
              <a:rPr lang="en-US" sz="2000" b="1" i="1" dirty="0">
                <a:solidFill>
                  <a:srgbClr val="0000FF"/>
                </a:solidFill>
                <a:latin typeface="Algerian" pitchFamily="82" charset="0"/>
                <a:ea typeface="+mn-ea"/>
                <a:cs typeface="+mn-cs"/>
              </a:rPr>
              <a:t>Use Cases:</a:t>
            </a:r>
            <a:br>
              <a:rPr lang="en-US" sz="2000" b="1" i="1" dirty="0">
                <a:solidFill>
                  <a:srgbClr val="0000FF"/>
                </a:solidFill>
                <a:latin typeface="Algerian" pitchFamily="82" charset="0"/>
                <a:ea typeface="+mn-ea"/>
                <a:cs typeface="+mn-cs"/>
              </a:rPr>
            </a:br>
            <a:endParaRPr lang="en-US" sz="2000" b="1" i="1" dirty="0">
              <a:solidFill>
                <a:srgbClr val="0000FF"/>
              </a:solidFill>
              <a:latin typeface="Algerian" pitchFamily="82" charset="0"/>
              <a:ea typeface="+mn-ea"/>
              <a:cs typeface="+mn-cs"/>
            </a:endParaRPr>
          </a:p>
        </p:txBody>
      </p:sp>
      <p:sp>
        <p:nvSpPr>
          <p:cNvPr id="39939" name="Content Placeholder 2">
            <a:extLst>
              <a:ext uri="{FF2B5EF4-FFF2-40B4-BE49-F238E27FC236}">
                <a16:creationId xmlns:a16="http://schemas.microsoft.com/office/drawing/2014/main" id="{2EE84990-34C7-402F-A402-0568A273E5EC}"/>
              </a:ext>
            </a:extLst>
          </p:cNvPr>
          <p:cNvSpPr>
            <a:spLocks noGrp="1"/>
          </p:cNvSpPr>
          <p:nvPr>
            <p:ph idx="1"/>
          </p:nvPr>
        </p:nvSpPr>
        <p:spPr>
          <a:xfrm>
            <a:off x="762000" y="914400"/>
            <a:ext cx="7696200" cy="4724400"/>
          </a:xfrm>
        </p:spPr>
        <p:txBody>
          <a:bodyPr/>
          <a:lstStyle/>
          <a:p>
            <a:pPr algn="just"/>
            <a:r>
              <a:rPr lang="en-US" altLang="en-US" sz="2400"/>
              <a:t>The </a:t>
            </a:r>
            <a:r>
              <a:rPr lang="en-US" altLang="en-US" sz="2400">
                <a:solidFill>
                  <a:srgbClr val="FF33CC"/>
                </a:solidFill>
              </a:rPr>
              <a:t>various interactions </a:t>
            </a:r>
            <a:r>
              <a:rPr lang="en-US" altLang="en-US" sz="2400"/>
              <a:t>of actors with a system are </a:t>
            </a:r>
            <a:r>
              <a:rPr lang="en-US" altLang="en-US" sz="2400" i="1" u="sng">
                <a:solidFill>
                  <a:srgbClr val="FF33CC"/>
                </a:solidFill>
              </a:rPr>
              <a:t>quantized </a:t>
            </a:r>
            <a:r>
              <a:rPr lang="en-US" altLang="en-US" sz="2400"/>
              <a:t>into use cases. A </a:t>
            </a:r>
            <a:r>
              <a:rPr lang="en-US" altLang="en-US" sz="2400" i="1"/>
              <a:t>use case </a:t>
            </a:r>
            <a:r>
              <a:rPr lang="en-US" altLang="en-US" sz="2400"/>
              <a:t>is a </a:t>
            </a:r>
            <a:r>
              <a:rPr lang="en-US" altLang="en-US" sz="2400" i="1" u="sng">
                <a:solidFill>
                  <a:srgbClr val="FF33CC"/>
                </a:solidFill>
              </a:rPr>
              <a:t>coherent piece of functionality </a:t>
            </a:r>
            <a:r>
              <a:rPr lang="en-US" altLang="en-US" sz="2400"/>
              <a:t>that a system can provide by interacting with actors. </a:t>
            </a:r>
          </a:p>
          <a:p>
            <a:pPr algn="just"/>
            <a:r>
              <a:rPr lang="en-US" altLang="en-US" sz="2400"/>
              <a:t>E.g. </a:t>
            </a:r>
          </a:p>
          <a:p>
            <a:pPr algn="just"/>
            <a:r>
              <a:rPr lang="en-US" altLang="en-US" sz="2400"/>
              <a:t>A </a:t>
            </a:r>
            <a:r>
              <a:rPr lang="en-US" altLang="en-US" sz="2400" i="1"/>
              <a:t>customer actor</a:t>
            </a:r>
            <a:r>
              <a:rPr lang="en-US" altLang="en-US" sz="2400"/>
              <a:t> can </a:t>
            </a:r>
            <a:r>
              <a:rPr lang="en-US" altLang="en-US" sz="2400" i="1"/>
              <a:t>buy a beverage </a:t>
            </a:r>
            <a:r>
              <a:rPr lang="en-US" altLang="en-US" sz="2400"/>
              <a:t>from a vending machine. The customer inserts money into the machine, makes a selection, and ultimately receives a beverage. </a:t>
            </a:r>
          </a:p>
          <a:p>
            <a:pPr algn="just"/>
            <a:r>
              <a:rPr lang="en-US" altLang="en-US" sz="2400"/>
              <a:t>A </a:t>
            </a:r>
            <a:r>
              <a:rPr lang="en-US" altLang="en-US" sz="2400" i="1"/>
              <a:t>repair technician </a:t>
            </a:r>
            <a:r>
              <a:rPr lang="en-US" altLang="en-US" sz="2400"/>
              <a:t>can </a:t>
            </a:r>
            <a:r>
              <a:rPr lang="en-US" altLang="en-US" sz="2400" i="1"/>
              <a:t>perform scheduled maintenance </a:t>
            </a:r>
            <a:r>
              <a:rPr lang="en-US" altLang="en-US" sz="2400"/>
              <a:t>on a vending machine.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a:extLst>
              <a:ext uri="{FF2B5EF4-FFF2-40B4-BE49-F238E27FC236}">
                <a16:creationId xmlns:a16="http://schemas.microsoft.com/office/drawing/2014/main" id="{878C3B17-0968-4F09-B66C-09093B8F0EA5}"/>
              </a:ext>
            </a:extLst>
          </p:cNvPr>
          <p:cNvSpPr>
            <a:spLocks noGrp="1"/>
          </p:cNvSpPr>
          <p:nvPr>
            <p:ph type="title"/>
          </p:nvPr>
        </p:nvSpPr>
        <p:spPr>
          <a:xfrm>
            <a:off x="762000" y="228600"/>
            <a:ext cx="7696200" cy="1143000"/>
          </a:xfrm>
        </p:spPr>
        <p:txBody>
          <a:bodyPr/>
          <a:lstStyle/>
          <a:p>
            <a:r>
              <a:rPr lang="en-US" altLang="en-US" sz="2400"/>
              <a:t>Figure below summarizes several use cases for a vending machine.</a:t>
            </a:r>
            <a:br>
              <a:rPr lang="en-US" altLang="en-US" sz="2400"/>
            </a:br>
            <a:endParaRPr lang="en-US" altLang="en-US" sz="2400"/>
          </a:p>
        </p:txBody>
      </p:sp>
      <p:sp>
        <p:nvSpPr>
          <p:cNvPr id="40963" name="Content Placeholder 2">
            <a:extLst>
              <a:ext uri="{FF2B5EF4-FFF2-40B4-BE49-F238E27FC236}">
                <a16:creationId xmlns:a16="http://schemas.microsoft.com/office/drawing/2014/main" id="{B9A1055D-B475-400B-8EC8-3CCC2100CA61}"/>
              </a:ext>
            </a:extLst>
          </p:cNvPr>
          <p:cNvSpPr>
            <a:spLocks noGrp="1"/>
          </p:cNvSpPr>
          <p:nvPr>
            <p:ph idx="1"/>
          </p:nvPr>
        </p:nvSpPr>
        <p:spPr>
          <a:xfrm>
            <a:off x="762000" y="1447800"/>
            <a:ext cx="7696200" cy="4495800"/>
          </a:xfrm>
        </p:spPr>
        <p:txBody>
          <a:bodyPr/>
          <a:lstStyle/>
          <a:p>
            <a:pPr>
              <a:buFont typeface="Wingdings" panose="05000000000000000000" pitchFamily="2" charset="2"/>
              <a:buNone/>
            </a:pPr>
            <a:r>
              <a:rPr lang="en-US" altLang="en-US">
                <a:latin typeface="Arial Narrow" panose="020B0606020202030204" pitchFamily="34" charset="0"/>
              </a:rPr>
              <a:t> </a:t>
            </a:r>
          </a:p>
          <a:p>
            <a:endParaRPr lang="en-US" altLang="en-US"/>
          </a:p>
        </p:txBody>
      </p:sp>
      <p:sp>
        <p:nvSpPr>
          <p:cNvPr id="40964" name="TextBox 3">
            <a:extLst>
              <a:ext uri="{FF2B5EF4-FFF2-40B4-BE49-F238E27FC236}">
                <a16:creationId xmlns:a16="http://schemas.microsoft.com/office/drawing/2014/main" id="{7CD344CF-40FD-42CD-BDA6-9EE5095EE802}"/>
              </a:ext>
            </a:extLst>
          </p:cNvPr>
          <p:cNvSpPr txBox="1">
            <a:spLocks noChangeArrowheads="1"/>
          </p:cNvSpPr>
          <p:nvPr/>
        </p:nvSpPr>
        <p:spPr bwMode="auto">
          <a:xfrm>
            <a:off x="685800" y="1524000"/>
            <a:ext cx="7620000" cy="378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just"/>
            <a:r>
              <a:rPr lang="en-US" altLang="en-US" sz="2400">
                <a:solidFill>
                  <a:srgbClr val="0000FF"/>
                </a:solidFill>
                <a:latin typeface="Arial Narrow" panose="020B0606020202030204" pitchFamily="34" charset="0"/>
              </a:rPr>
              <a:t>Buy a beverage. </a:t>
            </a:r>
            <a:r>
              <a:rPr lang="en-US" altLang="en-US" sz="2400">
                <a:latin typeface="Arial Narrow" panose="020B0606020202030204" pitchFamily="34" charset="0"/>
              </a:rPr>
              <a:t>The vending machine delivers a beverage after a customer selects and pays for it.</a:t>
            </a:r>
          </a:p>
          <a:p>
            <a:pPr algn="just"/>
            <a:r>
              <a:rPr lang="en-US" altLang="en-US" sz="2400">
                <a:solidFill>
                  <a:srgbClr val="0000FF"/>
                </a:solidFill>
                <a:latin typeface="Arial Narrow" panose="020B0606020202030204" pitchFamily="34" charset="0"/>
              </a:rPr>
              <a:t>Perform scheduled maintenance</a:t>
            </a:r>
            <a:r>
              <a:rPr lang="en-US" altLang="en-US" sz="2400">
                <a:latin typeface="Arial Narrow" panose="020B0606020202030204" pitchFamily="34" charset="0"/>
              </a:rPr>
              <a:t>. A repair technician performs the periodic service on the vending machine necessary to keep it in good working condition.</a:t>
            </a:r>
          </a:p>
          <a:p>
            <a:pPr algn="just"/>
            <a:r>
              <a:rPr lang="en-US" altLang="en-US" sz="2400">
                <a:solidFill>
                  <a:srgbClr val="0000FF"/>
                </a:solidFill>
                <a:latin typeface="Arial Narrow" panose="020B0606020202030204" pitchFamily="34" charset="0"/>
              </a:rPr>
              <a:t>Make repairs</a:t>
            </a:r>
            <a:r>
              <a:rPr lang="en-US" altLang="en-US" sz="2400">
                <a:latin typeface="Arial Narrow" panose="020B0606020202030204" pitchFamily="34" charset="0"/>
              </a:rPr>
              <a:t>. A repair technician performs the unexpected service on the vending machine necessary to repair a problem in its operation.</a:t>
            </a:r>
          </a:p>
          <a:p>
            <a:pPr algn="just"/>
            <a:r>
              <a:rPr lang="en-US" altLang="en-US" sz="2400">
                <a:solidFill>
                  <a:srgbClr val="0000FF"/>
                </a:solidFill>
                <a:latin typeface="Arial Narrow" panose="020B0606020202030204" pitchFamily="34" charset="0"/>
              </a:rPr>
              <a:t>Load items</a:t>
            </a:r>
            <a:r>
              <a:rPr lang="en-US" altLang="en-US" sz="2400">
                <a:latin typeface="Arial Narrow" panose="020B0606020202030204" pitchFamily="34" charset="0"/>
              </a:rPr>
              <a:t>. A stock clerk adds items into the vending machine to replenish its stock of beverages.</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a:extLst>
              <a:ext uri="{FF2B5EF4-FFF2-40B4-BE49-F238E27FC236}">
                <a16:creationId xmlns:a16="http://schemas.microsoft.com/office/drawing/2014/main" id="{6FCC460C-8DFB-428F-AD9D-6CA8E9482980}"/>
              </a:ext>
            </a:extLst>
          </p:cNvPr>
          <p:cNvSpPr>
            <a:spLocks noGrp="1"/>
          </p:cNvSpPr>
          <p:nvPr>
            <p:ph type="title"/>
          </p:nvPr>
        </p:nvSpPr>
        <p:spPr/>
        <p:txBody>
          <a:bodyPr/>
          <a:lstStyle/>
          <a:p>
            <a:endParaRPr lang="en-US" altLang="en-US"/>
          </a:p>
        </p:txBody>
      </p:sp>
      <p:sp>
        <p:nvSpPr>
          <p:cNvPr id="41987" name="Content Placeholder 2">
            <a:extLst>
              <a:ext uri="{FF2B5EF4-FFF2-40B4-BE49-F238E27FC236}">
                <a16:creationId xmlns:a16="http://schemas.microsoft.com/office/drawing/2014/main" id="{072D6FE5-C293-48FE-B44B-6FCB30684FFB}"/>
              </a:ext>
            </a:extLst>
          </p:cNvPr>
          <p:cNvSpPr>
            <a:spLocks noGrp="1"/>
          </p:cNvSpPr>
          <p:nvPr>
            <p:ph idx="1"/>
          </p:nvPr>
        </p:nvSpPr>
        <p:spPr>
          <a:xfrm>
            <a:off x="762000" y="1447800"/>
            <a:ext cx="7696200" cy="4191000"/>
          </a:xfrm>
        </p:spPr>
        <p:txBody>
          <a:bodyPr/>
          <a:lstStyle/>
          <a:p>
            <a:pPr algn="just"/>
            <a:r>
              <a:rPr lang="en-US" altLang="en-US" sz="2400" u="sng">
                <a:latin typeface="Berlin Sans FB" panose="020E0602020502020306" pitchFamily="34" charset="0"/>
              </a:rPr>
              <a:t>Each use case involves </a:t>
            </a:r>
            <a:r>
              <a:rPr lang="en-US" altLang="en-US" sz="2400" u="sng">
                <a:solidFill>
                  <a:srgbClr val="FF33CC"/>
                </a:solidFill>
                <a:latin typeface="Berlin Sans FB" panose="020E0602020502020306" pitchFamily="34" charset="0"/>
              </a:rPr>
              <a:t>one or more actors as well as the system itself</a:t>
            </a:r>
            <a:r>
              <a:rPr lang="en-US" altLang="en-US" sz="2400">
                <a:solidFill>
                  <a:srgbClr val="FF33CC"/>
                </a:solidFill>
                <a:latin typeface="Berlin Sans FB" panose="020E0602020502020306" pitchFamily="34" charset="0"/>
              </a:rPr>
              <a:t>.</a:t>
            </a:r>
            <a:r>
              <a:rPr lang="en-US" altLang="en-US" sz="2400">
                <a:latin typeface="Berlin Sans FB" panose="020E0602020502020306" pitchFamily="34" charset="0"/>
              </a:rPr>
              <a:t> The use case </a:t>
            </a:r>
            <a:r>
              <a:rPr lang="en-US" altLang="en-US" sz="2400" i="1">
                <a:latin typeface="Berlin Sans FB" panose="020E0602020502020306" pitchFamily="34" charset="0"/>
              </a:rPr>
              <a:t>buy a beverage </a:t>
            </a:r>
            <a:r>
              <a:rPr lang="en-US" altLang="en-US" sz="2400">
                <a:latin typeface="Berlin Sans FB" panose="020E0602020502020306" pitchFamily="34" charset="0"/>
              </a:rPr>
              <a:t>involves the </a:t>
            </a:r>
            <a:r>
              <a:rPr lang="en-US" altLang="en-US" sz="2400" i="1">
                <a:latin typeface="Berlin Sans FB" panose="020E0602020502020306" pitchFamily="34" charset="0"/>
              </a:rPr>
              <a:t>customer </a:t>
            </a:r>
            <a:r>
              <a:rPr lang="en-US" altLang="en-US" sz="2400">
                <a:latin typeface="Berlin Sans FB" panose="020E0602020502020306" pitchFamily="34" charset="0"/>
              </a:rPr>
              <a:t>actor and the use case </a:t>
            </a:r>
            <a:r>
              <a:rPr lang="en-US" altLang="en-US" sz="2400" i="1">
                <a:latin typeface="Berlin Sans FB" panose="020E0602020502020306" pitchFamily="34" charset="0"/>
              </a:rPr>
              <a:t>perform scheduled maintenance </a:t>
            </a:r>
            <a:r>
              <a:rPr lang="en-US" altLang="en-US" sz="2400">
                <a:latin typeface="Berlin Sans FB" panose="020E0602020502020306" pitchFamily="34" charset="0"/>
              </a:rPr>
              <a:t>involves the </a:t>
            </a:r>
            <a:r>
              <a:rPr lang="en-US" altLang="en-US" sz="2400" i="1">
                <a:latin typeface="Berlin Sans FB" panose="020E0602020502020306" pitchFamily="34" charset="0"/>
              </a:rPr>
              <a:t>repair technician </a:t>
            </a:r>
            <a:r>
              <a:rPr lang="en-US" altLang="en-US" sz="2400">
                <a:latin typeface="Berlin Sans FB" panose="020E0602020502020306" pitchFamily="34" charset="0"/>
              </a:rPr>
              <a:t>actor. In a telephone system, the use case </a:t>
            </a:r>
            <a:r>
              <a:rPr lang="en-US" altLang="en-US" sz="2400" i="1">
                <a:latin typeface="Berlin Sans FB" panose="020E0602020502020306" pitchFamily="34" charset="0"/>
              </a:rPr>
              <a:t>make a call </a:t>
            </a:r>
            <a:r>
              <a:rPr lang="en-US" altLang="en-US" sz="2400">
                <a:latin typeface="Berlin Sans FB" panose="020E0602020502020306" pitchFamily="34" charset="0"/>
              </a:rPr>
              <a:t>involves two actors, a </a:t>
            </a:r>
            <a:r>
              <a:rPr lang="en-US" altLang="en-US" sz="2400" i="1">
                <a:latin typeface="Berlin Sans FB" panose="020E0602020502020306" pitchFamily="34" charset="0"/>
              </a:rPr>
              <a:t>caller </a:t>
            </a:r>
            <a:r>
              <a:rPr lang="en-US" altLang="en-US" sz="2400">
                <a:latin typeface="Berlin Sans FB" panose="020E0602020502020306" pitchFamily="34" charset="0"/>
              </a:rPr>
              <a:t>and a </a:t>
            </a:r>
            <a:r>
              <a:rPr lang="en-US" altLang="en-US" sz="2400" i="1">
                <a:latin typeface="Berlin Sans FB" panose="020E0602020502020306" pitchFamily="34" charset="0"/>
              </a:rPr>
              <a:t>receiver. </a:t>
            </a:r>
            <a:endParaRPr lang="en-US" altLang="en-US" sz="2400">
              <a:latin typeface="Berlin Sans FB" panose="020E0602020502020306" pitchFamily="34" charset="0"/>
            </a:endParaRPr>
          </a:p>
          <a:p>
            <a:pPr algn="just"/>
            <a:r>
              <a:rPr lang="en-US" altLang="en-US" sz="2400" u="sng">
                <a:solidFill>
                  <a:srgbClr val="FF33CC"/>
                </a:solidFill>
                <a:latin typeface="Berlin Sans FB" panose="020E0602020502020306" pitchFamily="34" charset="0"/>
              </a:rPr>
              <a:t>The actors need not all be persons</a:t>
            </a:r>
            <a:r>
              <a:rPr lang="en-US" altLang="en-US" sz="2400">
                <a:latin typeface="Berlin Sans FB" panose="020E0602020502020306" pitchFamily="34" charset="0"/>
              </a:rPr>
              <a:t>. The use case </a:t>
            </a:r>
            <a:r>
              <a:rPr lang="en-US" altLang="en-US" sz="2400" i="1">
                <a:latin typeface="Berlin Sans FB" panose="020E0602020502020306" pitchFamily="34" charset="0"/>
              </a:rPr>
              <a:t>make a trade </a:t>
            </a:r>
            <a:r>
              <a:rPr lang="en-US" altLang="en-US" sz="2400">
                <a:latin typeface="Berlin Sans FB" panose="020E0602020502020306" pitchFamily="34" charset="0"/>
              </a:rPr>
              <a:t>on an online stock broker involves a </a:t>
            </a:r>
            <a:r>
              <a:rPr lang="en-US" altLang="en-US" sz="2400" i="1">
                <a:latin typeface="Berlin Sans FB" panose="020E0602020502020306" pitchFamily="34" charset="0"/>
              </a:rPr>
              <a:t>customer </a:t>
            </a:r>
            <a:r>
              <a:rPr lang="en-US" altLang="en-US" sz="2400">
                <a:latin typeface="Berlin Sans FB" panose="020E0602020502020306" pitchFamily="34" charset="0"/>
              </a:rPr>
              <a:t>actor and a </a:t>
            </a:r>
            <a:r>
              <a:rPr lang="en-US" altLang="en-US" sz="2400" i="1">
                <a:latin typeface="Berlin Sans FB" panose="020E0602020502020306" pitchFamily="34" charset="0"/>
              </a:rPr>
              <a:t>stock exchange </a:t>
            </a:r>
            <a:r>
              <a:rPr lang="en-US" altLang="en-US" sz="2400">
                <a:latin typeface="Berlin Sans FB" panose="020E0602020502020306" pitchFamily="34" charset="0"/>
              </a:rPr>
              <a:t>actor. The stock broker system needs to communicate with both actors to execute a trade.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8C60C228-5DD4-4A31-B1B5-56234A8B3E1E}"/>
              </a:ext>
            </a:extLst>
          </p:cNvPr>
          <p:cNvSpPr>
            <a:spLocks noGrp="1"/>
          </p:cNvSpPr>
          <p:nvPr>
            <p:ph type="title"/>
          </p:nvPr>
        </p:nvSpPr>
        <p:spPr/>
        <p:txBody>
          <a:bodyPr/>
          <a:lstStyle/>
          <a:p>
            <a:r>
              <a:rPr lang="en-US" altLang="en-US"/>
              <a:t>OR</a:t>
            </a:r>
            <a:br>
              <a:rPr lang="en-US" altLang="en-US"/>
            </a:br>
            <a:endParaRPr lang="en-US" altLang="en-US"/>
          </a:p>
        </p:txBody>
      </p:sp>
      <p:sp>
        <p:nvSpPr>
          <p:cNvPr id="6147" name="Content Placeholder 2">
            <a:extLst>
              <a:ext uri="{FF2B5EF4-FFF2-40B4-BE49-F238E27FC236}">
                <a16:creationId xmlns:a16="http://schemas.microsoft.com/office/drawing/2014/main" id="{C584F43C-5E73-4FD9-B9F7-8EC258F8B9C4}"/>
              </a:ext>
            </a:extLst>
          </p:cNvPr>
          <p:cNvSpPr>
            <a:spLocks noGrp="1"/>
          </p:cNvSpPr>
          <p:nvPr>
            <p:ph idx="1"/>
          </p:nvPr>
        </p:nvSpPr>
        <p:spPr>
          <a:xfrm>
            <a:off x="609600" y="609600"/>
            <a:ext cx="7696200" cy="4038600"/>
          </a:xfrm>
        </p:spPr>
        <p:txBody>
          <a:bodyPr/>
          <a:lstStyle/>
          <a:p>
            <a:pPr algn="just"/>
            <a:r>
              <a:rPr lang="en-US" altLang="en-US" sz="2400"/>
              <a:t>Consider the state diagram below in which </a:t>
            </a:r>
            <a:r>
              <a:rPr lang="en-US" altLang="en-US" sz="2400">
                <a:solidFill>
                  <a:srgbClr val="FF0000"/>
                </a:solidFill>
              </a:rPr>
              <a:t>n</a:t>
            </a:r>
            <a:r>
              <a:rPr lang="en-US" altLang="en-US" sz="2400" baseline="30000">
                <a:solidFill>
                  <a:srgbClr val="FF0000"/>
                </a:solidFill>
              </a:rPr>
              <a:t>2 </a:t>
            </a:r>
            <a:r>
              <a:rPr lang="en-US" altLang="en-US" sz="2400"/>
              <a:t>transitions are needed to connect every state to every other state. </a:t>
            </a:r>
          </a:p>
          <a:p>
            <a:pPr algn="just"/>
            <a:endParaRPr lang="en-US" altLang="en-US" sz="2400"/>
          </a:p>
          <a:p>
            <a:pPr algn="just"/>
            <a:endParaRPr lang="en-US" altLang="en-US" sz="2400"/>
          </a:p>
          <a:p>
            <a:pPr algn="just"/>
            <a:endParaRPr lang="en-US" altLang="en-US" sz="2400"/>
          </a:p>
          <a:p>
            <a:pPr algn="just"/>
            <a:endParaRPr lang="en-US" altLang="en-US" sz="2400"/>
          </a:p>
          <a:p>
            <a:pPr algn="just"/>
            <a:endParaRPr lang="en-US" altLang="en-US" sz="2400"/>
          </a:p>
          <a:p>
            <a:pPr algn="just"/>
            <a:endParaRPr lang="en-US" altLang="en-US" sz="2400"/>
          </a:p>
          <a:p>
            <a:pPr algn="just"/>
            <a:endParaRPr lang="en-US" altLang="en-US" sz="2400"/>
          </a:p>
          <a:p>
            <a:pPr algn="just"/>
            <a:r>
              <a:rPr lang="en-US" altLang="en-US" sz="2000"/>
              <a:t>If this model can be reformulated using </a:t>
            </a:r>
            <a:r>
              <a:rPr lang="en-US" altLang="en-US" sz="2000" i="1">
                <a:solidFill>
                  <a:srgbClr val="FF0000"/>
                </a:solidFill>
              </a:rPr>
              <a:t>structure,</a:t>
            </a:r>
            <a:r>
              <a:rPr lang="en-US" altLang="en-US" sz="2000"/>
              <a:t> the number of transitions could be </a:t>
            </a:r>
            <a:r>
              <a:rPr lang="en-US" altLang="en-US" sz="2000" i="1">
                <a:solidFill>
                  <a:srgbClr val="FF0000"/>
                </a:solidFill>
              </a:rPr>
              <a:t>reduced as low as n</a:t>
            </a:r>
            <a:r>
              <a:rPr lang="en-US" altLang="en-US" sz="2000"/>
              <a:t>.</a:t>
            </a:r>
          </a:p>
          <a:p>
            <a:pPr algn="just"/>
            <a:r>
              <a:rPr lang="en-US" altLang="en-US" sz="2000"/>
              <a:t>Complex systems typically contain much </a:t>
            </a:r>
            <a:r>
              <a:rPr lang="en-US" altLang="en-US" sz="2000" b="1" u="sng">
                <a:solidFill>
                  <a:srgbClr val="FF0000"/>
                </a:solidFill>
              </a:rPr>
              <a:t>redundancy</a:t>
            </a:r>
            <a:r>
              <a:rPr lang="en-US" altLang="en-US" sz="2000"/>
              <a:t> that </a:t>
            </a:r>
            <a:r>
              <a:rPr lang="en-US" altLang="en-US" sz="2000" b="1" u="sng">
                <a:solidFill>
                  <a:srgbClr val="FF0000"/>
                </a:solidFill>
              </a:rPr>
              <a:t>structuring mechanisms can simplify</a:t>
            </a:r>
            <a:r>
              <a:rPr lang="en-US" altLang="en-US" sz="2000"/>
              <a:t>.</a:t>
            </a:r>
          </a:p>
          <a:p>
            <a:pPr algn="just"/>
            <a:endParaRPr lang="en-US" altLang="en-US" sz="2400"/>
          </a:p>
          <a:p>
            <a:pPr algn="just"/>
            <a:endParaRPr lang="en-US" altLang="en-US" sz="2400"/>
          </a:p>
          <a:p>
            <a:endParaRPr lang="en-US" altLang="en-US"/>
          </a:p>
        </p:txBody>
      </p:sp>
      <p:pic>
        <p:nvPicPr>
          <p:cNvPr id="6148" name="Picture 10">
            <a:extLst>
              <a:ext uri="{FF2B5EF4-FFF2-40B4-BE49-F238E27FC236}">
                <a16:creationId xmlns:a16="http://schemas.microsoft.com/office/drawing/2014/main" id="{8552269E-0FD9-431D-869C-85BE904F2218}"/>
              </a:ext>
            </a:extLst>
          </p:cNvPr>
          <p:cNvPicPr>
            <a:picLocks noChangeAspect="1" noChangeArrowheads="1"/>
          </p:cNvPicPr>
          <p:nvPr/>
        </p:nvPicPr>
        <p:blipFill>
          <a:blip r:embed="rId2">
            <a:lum bright="-52000" contrast="80000"/>
            <a:extLst>
              <a:ext uri="{28A0092B-C50C-407E-A947-70E740481C1C}">
                <a14:useLocalDpi xmlns:a14="http://schemas.microsoft.com/office/drawing/2010/main" val="0"/>
              </a:ext>
            </a:extLst>
          </a:blip>
          <a:srcRect/>
          <a:stretch>
            <a:fillRect/>
          </a:stretch>
        </p:blipFill>
        <p:spPr bwMode="auto">
          <a:xfrm>
            <a:off x="1676400" y="1828800"/>
            <a:ext cx="5562600" cy="289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54E614C4-5C95-4C61-AE96-F173A452CCB1}"/>
              </a:ext>
            </a:extLst>
          </p:cNvPr>
          <p:cNvSpPr>
            <a:spLocks noGrp="1"/>
          </p:cNvSpPr>
          <p:nvPr>
            <p:ph type="title"/>
          </p:nvPr>
        </p:nvSpPr>
        <p:spPr/>
        <p:txBody>
          <a:bodyPr/>
          <a:lstStyle/>
          <a:p>
            <a:endParaRPr lang="en-US" altLang="en-US"/>
          </a:p>
        </p:txBody>
      </p:sp>
      <p:sp>
        <p:nvSpPr>
          <p:cNvPr id="43011" name="Content Placeholder 2">
            <a:extLst>
              <a:ext uri="{FF2B5EF4-FFF2-40B4-BE49-F238E27FC236}">
                <a16:creationId xmlns:a16="http://schemas.microsoft.com/office/drawing/2014/main" id="{E37FA7A8-C3C8-4A90-96EF-50B4F5E63FD7}"/>
              </a:ext>
            </a:extLst>
          </p:cNvPr>
          <p:cNvSpPr>
            <a:spLocks noGrp="1"/>
          </p:cNvSpPr>
          <p:nvPr>
            <p:ph idx="1"/>
          </p:nvPr>
        </p:nvSpPr>
        <p:spPr/>
        <p:txBody>
          <a:bodyPr/>
          <a:lstStyle/>
          <a:p>
            <a:pPr algn="just"/>
            <a:r>
              <a:rPr lang="en-US" altLang="en-US" sz="2800">
                <a:latin typeface="Berlin Sans FB" panose="020E0602020502020306" pitchFamily="34" charset="0"/>
              </a:rPr>
              <a:t>A use case involves </a:t>
            </a:r>
            <a:r>
              <a:rPr lang="en-US" altLang="en-US" sz="2800" u="sng">
                <a:solidFill>
                  <a:srgbClr val="FF33CC"/>
                </a:solidFill>
                <a:latin typeface="Berlin Sans FB" panose="020E0602020502020306" pitchFamily="34" charset="0"/>
              </a:rPr>
              <a:t>a sequence of messages among the system and its actors</a:t>
            </a:r>
            <a:r>
              <a:rPr lang="en-US" altLang="en-US" sz="2800">
                <a:latin typeface="Berlin Sans FB" panose="020E0602020502020306" pitchFamily="34" charset="0"/>
              </a:rPr>
              <a:t>. E.g. in the </a:t>
            </a:r>
            <a:r>
              <a:rPr lang="en-US" altLang="en-US" sz="2800" i="1">
                <a:latin typeface="Berlin Sans FB" panose="020E0602020502020306" pitchFamily="34" charset="0"/>
              </a:rPr>
              <a:t>buy a beverage </a:t>
            </a:r>
            <a:r>
              <a:rPr lang="en-US" altLang="en-US" sz="2800">
                <a:latin typeface="Berlin Sans FB" panose="020E0602020502020306" pitchFamily="34" charset="0"/>
              </a:rPr>
              <a:t>use case, the customer first inserts a coin and the vending machine displays the amount deposited. This can be repeated several times. Then the customer pushes a button to indicate a selection; the vending machine dispenses the beverage and issues change, if necessary.</a:t>
            </a:r>
          </a:p>
          <a:p>
            <a:endParaRPr lang="en-US"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67E58F6-9F52-4F9E-8A1C-4A9D6041FDF2}"/>
              </a:ext>
            </a:extLst>
          </p:cNvPr>
          <p:cNvSpPr>
            <a:spLocks noGrp="1"/>
          </p:cNvSpPr>
          <p:nvPr>
            <p:ph type="title"/>
          </p:nvPr>
        </p:nvSpPr>
        <p:spPr/>
        <p:txBody>
          <a:bodyPr/>
          <a:lstStyle/>
          <a:p>
            <a:endParaRPr lang="en-US" altLang="en-US"/>
          </a:p>
        </p:txBody>
      </p:sp>
      <p:sp>
        <p:nvSpPr>
          <p:cNvPr id="44035" name="Content Placeholder 2">
            <a:extLst>
              <a:ext uri="{FF2B5EF4-FFF2-40B4-BE49-F238E27FC236}">
                <a16:creationId xmlns:a16="http://schemas.microsoft.com/office/drawing/2014/main" id="{EA22305A-B429-4BA0-8E9D-5EC40339E5C9}"/>
              </a:ext>
            </a:extLst>
          </p:cNvPr>
          <p:cNvSpPr>
            <a:spLocks noGrp="1"/>
          </p:cNvSpPr>
          <p:nvPr>
            <p:ph idx="1"/>
          </p:nvPr>
        </p:nvSpPr>
        <p:spPr>
          <a:xfrm>
            <a:off x="609600" y="1066800"/>
            <a:ext cx="7696200" cy="5334000"/>
          </a:xfrm>
        </p:spPr>
        <p:txBody>
          <a:bodyPr/>
          <a:lstStyle/>
          <a:p>
            <a:pPr algn="just"/>
            <a:r>
              <a:rPr lang="en-US" altLang="en-US" sz="2400" u="sng">
                <a:solidFill>
                  <a:srgbClr val="FF0000"/>
                </a:solidFill>
                <a:latin typeface="Berlin Sans FB" panose="020E0602020502020306" pitchFamily="34" charset="0"/>
              </a:rPr>
              <a:t>Error conditions are also part of a use case</a:t>
            </a:r>
            <a:r>
              <a:rPr lang="en-US" altLang="en-US" sz="2400">
                <a:solidFill>
                  <a:srgbClr val="0000FF"/>
                </a:solidFill>
                <a:latin typeface="Berlin Sans FB" panose="020E0602020502020306" pitchFamily="34" charset="0"/>
              </a:rPr>
              <a:t>: </a:t>
            </a:r>
            <a:r>
              <a:rPr lang="en-US" altLang="en-US" sz="2400">
                <a:latin typeface="Berlin Sans FB" panose="020E0602020502020306" pitchFamily="34" charset="0"/>
              </a:rPr>
              <a:t>E.g. if the customer selects a beverage whose supply is exhausted, the vending machine displays a </a:t>
            </a:r>
            <a:r>
              <a:rPr lang="en-US" altLang="en-US" sz="2400" u="sng">
                <a:solidFill>
                  <a:srgbClr val="FF0000"/>
                </a:solidFill>
                <a:latin typeface="Berlin Sans FB" panose="020E0602020502020306" pitchFamily="34" charset="0"/>
              </a:rPr>
              <a:t>warning message</a:t>
            </a:r>
            <a:r>
              <a:rPr lang="en-US" altLang="en-US" sz="2400">
                <a:latin typeface="Berlin Sans FB" panose="020E0602020502020306" pitchFamily="34" charset="0"/>
              </a:rPr>
              <a:t>. Similarly, the vending transaction can be cancelled. E.g. the customer can push the coin return on the vending machine at any time before a selection has been accepted; the machine returns the coins, and the behavior sequence for the use case is complete. From the </a:t>
            </a:r>
            <a:r>
              <a:rPr lang="en-US" altLang="en-US" sz="2400" u="sng">
                <a:solidFill>
                  <a:srgbClr val="FF33CC"/>
                </a:solidFill>
                <a:latin typeface="Berlin Sans FB" panose="020E0602020502020306" pitchFamily="34" charset="0"/>
              </a:rPr>
              <a:t>user's point of view</a:t>
            </a:r>
            <a:r>
              <a:rPr lang="en-US" altLang="en-US" sz="2400">
                <a:latin typeface="Berlin Sans FB" panose="020E0602020502020306" pitchFamily="34" charset="0"/>
              </a:rPr>
              <a:t>, </a:t>
            </a:r>
            <a:r>
              <a:rPr lang="en-US" altLang="en-US" sz="2400" u="sng">
                <a:solidFill>
                  <a:srgbClr val="FF33CC"/>
                </a:solidFill>
                <a:latin typeface="Berlin Sans FB" panose="020E0602020502020306" pitchFamily="34" charset="0"/>
              </a:rPr>
              <a:t>some kinds of behavior </a:t>
            </a:r>
            <a:r>
              <a:rPr lang="en-US" altLang="en-US" sz="2400">
                <a:latin typeface="Berlin Sans FB" panose="020E0602020502020306" pitchFamily="34" charset="0"/>
              </a:rPr>
              <a:t>may be thought of as </a:t>
            </a:r>
            <a:r>
              <a:rPr lang="en-US" altLang="en-US" sz="2400" u="sng">
                <a:solidFill>
                  <a:srgbClr val="FF33CC"/>
                </a:solidFill>
                <a:latin typeface="Berlin Sans FB" panose="020E0602020502020306" pitchFamily="34" charset="0"/>
              </a:rPr>
              <a:t>errors.</a:t>
            </a:r>
            <a:r>
              <a:rPr lang="en-US" altLang="en-US" sz="2400">
                <a:latin typeface="Berlin Sans FB" panose="020E0602020502020306" pitchFamily="34" charset="0"/>
              </a:rPr>
              <a:t> The </a:t>
            </a:r>
            <a:r>
              <a:rPr lang="en-US" altLang="en-US" sz="2400" i="1" u="sng">
                <a:solidFill>
                  <a:srgbClr val="0000FF"/>
                </a:solidFill>
                <a:latin typeface="Berlin Sans FB" panose="020E0602020502020306" pitchFamily="34" charset="0"/>
              </a:rPr>
              <a:t>designer</a:t>
            </a:r>
            <a:r>
              <a:rPr lang="en-US" altLang="en-US" sz="2400">
                <a:latin typeface="Berlin Sans FB" panose="020E0602020502020306" pitchFamily="34" charset="0"/>
              </a:rPr>
              <a:t>, however, should plan for </a:t>
            </a:r>
            <a:r>
              <a:rPr lang="en-US" altLang="en-US" sz="2400" i="1" u="sng">
                <a:solidFill>
                  <a:srgbClr val="0000FF"/>
                </a:solidFill>
                <a:latin typeface="Berlin Sans FB" panose="020E0602020502020306" pitchFamily="34" charset="0"/>
              </a:rPr>
              <a:t>all possible behavior </a:t>
            </a:r>
            <a:r>
              <a:rPr lang="en-US" altLang="en-US" sz="2400">
                <a:latin typeface="Berlin Sans FB" panose="020E0602020502020306" pitchFamily="34" charset="0"/>
              </a:rPr>
              <a:t>sequences. </a:t>
            </a:r>
            <a:r>
              <a:rPr lang="en-US" altLang="en-US" sz="2400" u="sng">
                <a:solidFill>
                  <a:srgbClr val="FF33CC"/>
                </a:solidFill>
                <a:latin typeface="Berlin Sans FB" panose="020E0602020502020306" pitchFamily="34" charset="0"/>
              </a:rPr>
              <a:t>From the system's point of view</a:t>
            </a:r>
            <a:r>
              <a:rPr lang="en-US" altLang="en-US" sz="2400">
                <a:latin typeface="Berlin Sans FB" panose="020E0602020502020306" pitchFamily="34" charset="0"/>
              </a:rPr>
              <a:t>, user errors or resource failures are just </a:t>
            </a:r>
            <a:r>
              <a:rPr lang="en-US" altLang="en-US" sz="2400">
                <a:solidFill>
                  <a:srgbClr val="0000FF"/>
                </a:solidFill>
                <a:latin typeface="Berlin Sans FB" panose="020E0602020502020306" pitchFamily="34" charset="0"/>
              </a:rPr>
              <a:t>additional kinds of behavior </a:t>
            </a:r>
            <a:r>
              <a:rPr lang="en-US" altLang="en-US" sz="2400">
                <a:latin typeface="Berlin Sans FB" panose="020E0602020502020306" pitchFamily="34" charset="0"/>
              </a:rPr>
              <a:t>that a </a:t>
            </a:r>
            <a:r>
              <a:rPr lang="en-US" altLang="en-US" sz="2400" i="1" u="sng">
                <a:solidFill>
                  <a:srgbClr val="FF33CC"/>
                </a:solidFill>
                <a:latin typeface="Berlin Sans FB" panose="020E0602020502020306" pitchFamily="34" charset="0"/>
              </a:rPr>
              <a:t>robust system </a:t>
            </a:r>
            <a:r>
              <a:rPr lang="en-US" altLang="en-US" sz="2400">
                <a:latin typeface="Berlin Sans FB" panose="020E0602020502020306" pitchFamily="34" charset="0"/>
              </a:rPr>
              <a:t>can </a:t>
            </a:r>
            <a:r>
              <a:rPr lang="en-US" altLang="en-US" sz="2400">
                <a:solidFill>
                  <a:srgbClr val="FF33CC"/>
                </a:solidFill>
                <a:latin typeface="Berlin Sans FB" panose="020E0602020502020306" pitchFamily="34" charset="0"/>
              </a:rPr>
              <a:t>accommodate</a:t>
            </a:r>
            <a:r>
              <a:rPr lang="en-US" altLang="en-US" sz="2400">
                <a:latin typeface="Berlin Sans FB" panose="020E0602020502020306" pitchFamily="34" charset="0"/>
              </a:rPr>
              <a:t>.</a:t>
            </a:r>
          </a:p>
          <a:p>
            <a:endParaRPr lang="en-US"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48873631-01B3-4AD1-8D67-6D0E3E2901BD}"/>
              </a:ext>
            </a:extLst>
          </p:cNvPr>
          <p:cNvSpPr>
            <a:spLocks noGrp="1"/>
          </p:cNvSpPr>
          <p:nvPr>
            <p:ph type="title"/>
          </p:nvPr>
        </p:nvSpPr>
        <p:spPr/>
        <p:txBody>
          <a:bodyPr/>
          <a:lstStyle/>
          <a:p>
            <a:endParaRPr lang="en-US" altLang="en-US"/>
          </a:p>
        </p:txBody>
      </p:sp>
      <p:sp>
        <p:nvSpPr>
          <p:cNvPr id="45059" name="Content Placeholder 2">
            <a:extLst>
              <a:ext uri="{FF2B5EF4-FFF2-40B4-BE49-F238E27FC236}">
                <a16:creationId xmlns:a16="http://schemas.microsoft.com/office/drawing/2014/main" id="{49853CE5-E16F-4322-8A27-CA1FEFA03A5F}"/>
              </a:ext>
            </a:extLst>
          </p:cNvPr>
          <p:cNvSpPr>
            <a:spLocks noGrp="1"/>
          </p:cNvSpPr>
          <p:nvPr>
            <p:ph idx="1"/>
          </p:nvPr>
        </p:nvSpPr>
        <p:spPr/>
        <p:txBody>
          <a:bodyPr/>
          <a:lstStyle/>
          <a:p>
            <a:pPr algn="just"/>
            <a:r>
              <a:rPr lang="en-US" altLang="en-US" sz="2400">
                <a:latin typeface="Berlin Sans FB" panose="020E0602020502020306" pitchFamily="34" charset="0"/>
              </a:rPr>
              <a:t>A use case brings together </a:t>
            </a:r>
            <a:r>
              <a:rPr lang="en-US" altLang="en-US" sz="2400" b="1" u="sng">
                <a:solidFill>
                  <a:srgbClr val="FF33CC"/>
                </a:solidFill>
                <a:latin typeface="Berlin Sans FB" panose="020E0602020502020306" pitchFamily="34" charset="0"/>
              </a:rPr>
              <a:t>all of the behavior</a:t>
            </a:r>
            <a:r>
              <a:rPr lang="en-US" altLang="en-US" sz="2400">
                <a:solidFill>
                  <a:srgbClr val="FF33CC"/>
                </a:solidFill>
                <a:latin typeface="Berlin Sans FB" panose="020E0602020502020306" pitchFamily="34" charset="0"/>
              </a:rPr>
              <a:t> </a:t>
            </a:r>
            <a:r>
              <a:rPr lang="en-US" altLang="en-US" sz="2400" u="sng">
                <a:solidFill>
                  <a:srgbClr val="0000FF"/>
                </a:solidFill>
                <a:latin typeface="Berlin Sans FB" panose="020E0602020502020306" pitchFamily="34" charset="0"/>
              </a:rPr>
              <a:t>relevant</a:t>
            </a:r>
            <a:r>
              <a:rPr lang="en-US" altLang="en-US" sz="2400" u="sng">
                <a:latin typeface="Berlin Sans FB" panose="020E0602020502020306" pitchFamily="34" charset="0"/>
              </a:rPr>
              <a:t> to a slice of </a:t>
            </a:r>
            <a:r>
              <a:rPr lang="en-US" altLang="en-US" sz="2400" u="sng">
                <a:solidFill>
                  <a:srgbClr val="0000FF"/>
                </a:solidFill>
                <a:latin typeface="Berlin Sans FB" panose="020E0602020502020306" pitchFamily="34" charset="0"/>
              </a:rPr>
              <a:t>system functionality</a:t>
            </a:r>
            <a:r>
              <a:rPr lang="en-US" altLang="en-US" sz="2400">
                <a:latin typeface="Berlin Sans FB" panose="020E0602020502020306" pitchFamily="34" charset="0"/>
              </a:rPr>
              <a:t>. This includes </a:t>
            </a:r>
            <a:r>
              <a:rPr lang="en-US" altLang="en-US" sz="2400">
                <a:solidFill>
                  <a:srgbClr val="C00000"/>
                </a:solidFill>
                <a:latin typeface="Berlin Sans FB" panose="020E0602020502020306" pitchFamily="34" charset="0"/>
              </a:rPr>
              <a:t>normal mainline behavior, variations on normal behavior, exception conditions, error conditions, and cancellations of a request</a:t>
            </a:r>
            <a:r>
              <a:rPr lang="en-US" altLang="en-US" sz="2400">
                <a:latin typeface="Berlin Sans FB" panose="020E0602020502020306" pitchFamily="34" charset="0"/>
              </a:rPr>
              <a:t>. Grouping </a:t>
            </a:r>
            <a:r>
              <a:rPr lang="en-US" altLang="en-US" sz="2400" u="sng">
                <a:solidFill>
                  <a:srgbClr val="7030A0"/>
                </a:solidFill>
                <a:latin typeface="Berlin Sans FB" panose="020E0602020502020306" pitchFamily="34" charset="0"/>
              </a:rPr>
              <a:t>normal and abnormal behavior </a:t>
            </a:r>
            <a:r>
              <a:rPr lang="en-US" altLang="en-US" sz="2400" u="sng">
                <a:latin typeface="Berlin Sans FB" panose="020E0602020502020306" pitchFamily="34" charset="0"/>
              </a:rPr>
              <a:t>(</a:t>
            </a:r>
            <a:r>
              <a:rPr lang="en-US" altLang="en-US" sz="2400" u="sng">
                <a:solidFill>
                  <a:srgbClr val="7030A0"/>
                </a:solidFill>
                <a:latin typeface="Berlin Sans FB" panose="020E0602020502020306" pitchFamily="34" charset="0"/>
              </a:rPr>
              <a:t>means all</a:t>
            </a:r>
            <a:r>
              <a:rPr lang="en-US" altLang="en-US" sz="2400" u="sng">
                <a:latin typeface="Berlin Sans FB" panose="020E0602020502020306" pitchFamily="34" charset="0"/>
              </a:rPr>
              <a:t>)</a:t>
            </a:r>
            <a:r>
              <a:rPr lang="en-US" altLang="en-US" sz="2400">
                <a:latin typeface="Berlin Sans FB" panose="020E0602020502020306" pitchFamily="34" charset="0"/>
              </a:rPr>
              <a:t> </a:t>
            </a:r>
            <a:r>
              <a:rPr lang="en-US" altLang="en-US" sz="2400" b="1" u="sng">
                <a:solidFill>
                  <a:srgbClr val="FF33CC"/>
                </a:solidFill>
                <a:latin typeface="Berlin Sans FB" panose="020E0602020502020306" pitchFamily="34" charset="0"/>
              </a:rPr>
              <a:t>under a single use case </a:t>
            </a:r>
            <a:r>
              <a:rPr lang="en-US" altLang="en-US" sz="2400">
                <a:latin typeface="Berlin Sans FB" panose="020E0602020502020306" pitchFamily="34" charset="0"/>
              </a:rPr>
              <a:t>helps to ensure that </a:t>
            </a:r>
            <a:r>
              <a:rPr lang="en-US" altLang="en-US" sz="2400" i="1">
                <a:solidFill>
                  <a:srgbClr val="7030A0"/>
                </a:solidFill>
                <a:latin typeface="Berlin Sans FB" panose="020E0602020502020306" pitchFamily="34" charset="0"/>
              </a:rPr>
              <a:t>all the consequences </a:t>
            </a:r>
            <a:r>
              <a:rPr lang="en-US" altLang="en-US" sz="2400">
                <a:latin typeface="Berlin Sans FB" panose="020E0602020502020306" pitchFamily="34" charset="0"/>
              </a:rPr>
              <a:t>of an interaction are </a:t>
            </a:r>
            <a:r>
              <a:rPr lang="en-US" altLang="en-US" sz="2400" i="1">
                <a:solidFill>
                  <a:srgbClr val="7030A0"/>
                </a:solidFill>
                <a:latin typeface="Berlin Sans FB" panose="020E0602020502020306" pitchFamily="34" charset="0"/>
              </a:rPr>
              <a:t>considered together</a:t>
            </a:r>
            <a:r>
              <a:rPr lang="en-US" altLang="en-US" sz="2400">
                <a:latin typeface="Berlin Sans FB" panose="020E0602020502020306" pitchFamily="34" charset="0"/>
              </a:rPr>
              <a:t>.</a:t>
            </a:r>
          </a:p>
          <a:p>
            <a:pPr algn="just">
              <a:buFont typeface="Wingdings" panose="05000000000000000000" pitchFamily="2" charset="2"/>
              <a:buNone/>
            </a:pPr>
            <a:endParaRPr lang="en-US" altLang="en-US" sz="2400">
              <a:latin typeface="Berlin Sans FB" panose="020E0602020502020306" pitchFamily="34"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A6B8066B-3AF0-4BAA-9632-45A8224DCC9A}"/>
              </a:ext>
            </a:extLst>
          </p:cNvPr>
          <p:cNvSpPr>
            <a:spLocks noGrp="1"/>
          </p:cNvSpPr>
          <p:nvPr>
            <p:ph type="title"/>
          </p:nvPr>
        </p:nvSpPr>
        <p:spPr/>
        <p:txBody>
          <a:bodyPr/>
          <a:lstStyle/>
          <a:p>
            <a:r>
              <a:rPr lang="en-US" altLang="en-US" sz="2000" b="1">
                <a:solidFill>
                  <a:srgbClr val="FFC000"/>
                </a:solidFill>
                <a:latin typeface="Berlin Sans FB" panose="020E0602020502020306" pitchFamily="34" charset="0"/>
              </a:rPr>
              <a:t>Figure below explains the </a:t>
            </a:r>
            <a:r>
              <a:rPr lang="en-US" altLang="en-US" sz="2000" b="1" i="1">
                <a:solidFill>
                  <a:srgbClr val="FFC000"/>
                </a:solidFill>
                <a:latin typeface="Berlin Sans FB" panose="020E0602020502020306" pitchFamily="34" charset="0"/>
              </a:rPr>
              <a:t>buy a beverage </a:t>
            </a:r>
            <a:r>
              <a:rPr lang="en-US" altLang="en-US" sz="2000" b="1">
                <a:solidFill>
                  <a:srgbClr val="FFC000"/>
                </a:solidFill>
                <a:latin typeface="Berlin Sans FB" panose="020E0602020502020306" pitchFamily="34" charset="0"/>
              </a:rPr>
              <a:t>use case in detail.</a:t>
            </a:r>
            <a:br>
              <a:rPr lang="en-US" altLang="en-US" sz="3600">
                <a:latin typeface="Berlin Sans FB" panose="020E0602020502020306" pitchFamily="34" charset="0"/>
              </a:rPr>
            </a:br>
            <a:endParaRPr lang="en-US" altLang="en-US"/>
          </a:p>
        </p:txBody>
      </p:sp>
      <p:sp>
        <p:nvSpPr>
          <p:cNvPr id="3" name="Content Placeholder 2">
            <a:extLst>
              <a:ext uri="{FF2B5EF4-FFF2-40B4-BE49-F238E27FC236}">
                <a16:creationId xmlns:a16="http://schemas.microsoft.com/office/drawing/2014/main" id="{347C59F7-A3EF-4B95-A4BD-169E3FD43FC6}"/>
              </a:ext>
            </a:extLst>
          </p:cNvPr>
          <p:cNvSpPr>
            <a:spLocks noGrp="1"/>
          </p:cNvSpPr>
          <p:nvPr>
            <p:ph idx="1"/>
          </p:nvPr>
        </p:nvSpPr>
        <p:spPr>
          <a:xfrm>
            <a:off x="533400" y="685800"/>
            <a:ext cx="7696200" cy="4648200"/>
          </a:xfrm>
        </p:spPr>
        <p:txBody>
          <a:bodyPr/>
          <a:lstStyle/>
          <a:p>
            <a:pPr algn="just">
              <a:buClr>
                <a:srgbClr val="0000FF"/>
              </a:buClr>
              <a:buFont typeface="Courier New" pitchFamily="49" charset="0"/>
              <a:buChar char="o"/>
              <a:defRPr/>
            </a:pPr>
            <a:r>
              <a:rPr lang="en-US" sz="1200" b="1" dirty="0">
                <a:solidFill>
                  <a:srgbClr val="0000FF"/>
                </a:solidFill>
              </a:rPr>
              <a:t>Use Case</a:t>
            </a:r>
            <a:r>
              <a:rPr lang="en-US" sz="1200" dirty="0"/>
              <a:t>: Buy a beverage</a:t>
            </a:r>
          </a:p>
          <a:p>
            <a:pPr algn="just">
              <a:buClr>
                <a:srgbClr val="0000FF"/>
              </a:buClr>
              <a:buFont typeface="Courier New" pitchFamily="49" charset="0"/>
              <a:buChar char="o"/>
              <a:defRPr/>
            </a:pPr>
            <a:r>
              <a:rPr lang="en-US" sz="1200" b="1" dirty="0">
                <a:solidFill>
                  <a:srgbClr val="0000FF"/>
                </a:solidFill>
              </a:rPr>
              <a:t>Summary:</a:t>
            </a:r>
            <a:r>
              <a:rPr lang="en-US" sz="1200" dirty="0"/>
              <a:t> The vending machine delivers a beverage after a customer selects and pays for it.</a:t>
            </a:r>
          </a:p>
          <a:p>
            <a:pPr algn="just">
              <a:buClr>
                <a:srgbClr val="0000FF"/>
              </a:buClr>
              <a:buFont typeface="Courier New" pitchFamily="49" charset="0"/>
              <a:buChar char="o"/>
              <a:defRPr/>
            </a:pPr>
            <a:r>
              <a:rPr lang="en-US" sz="1200" b="1" dirty="0">
                <a:solidFill>
                  <a:srgbClr val="0000FF"/>
                </a:solidFill>
              </a:rPr>
              <a:t>Actors</a:t>
            </a:r>
            <a:r>
              <a:rPr lang="en-US" sz="1200" dirty="0"/>
              <a:t>: Customer</a:t>
            </a:r>
          </a:p>
          <a:p>
            <a:pPr algn="just">
              <a:buClr>
                <a:srgbClr val="0000FF"/>
              </a:buClr>
              <a:buFont typeface="Courier New" pitchFamily="49" charset="0"/>
              <a:buChar char="o"/>
              <a:defRPr/>
            </a:pPr>
            <a:r>
              <a:rPr lang="en-US" sz="1200" b="1" dirty="0">
                <a:solidFill>
                  <a:srgbClr val="0000FF"/>
                </a:solidFill>
              </a:rPr>
              <a:t>Preconditions</a:t>
            </a:r>
            <a:r>
              <a:rPr lang="en-US" sz="1200" dirty="0"/>
              <a:t>: The machine is waiting for money to be inserted.</a:t>
            </a:r>
          </a:p>
          <a:p>
            <a:pPr algn="just">
              <a:buClr>
                <a:srgbClr val="0000FF"/>
              </a:buClr>
              <a:buFont typeface="Courier New" pitchFamily="49" charset="0"/>
              <a:buChar char="o"/>
              <a:defRPr/>
            </a:pPr>
            <a:r>
              <a:rPr lang="en-US" sz="1200" b="1" dirty="0">
                <a:solidFill>
                  <a:srgbClr val="0000FF"/>
                </a:solidFill>
              </a:rPr>
              <a:t>Description:</a:t>
            </a:r>
            <a:r>
              <a:rPr lang="en-US" sz="1200" dirty="0"/>
              <a:t> The machine starts in the waiting state in which it displays the message "Enter coins." A customer inserts coins into the machine. The machine displays the total value of money entered and lights up the buttons for the items that can be purchased for the money inserted. The customer pushes a button. The machine dispenses the corresponding item and makes change, if the cost of the item is less than the money inserted.</a:t>
            </a:r>
          </a:p>
          <a:p>
            <a:pPr algn="just">
              <a:buClr>
                <a:srgbClr val="0000FF"/>
              </a:buClr>
              <a:buFont typeface="Courier New" pitchFamily="49" charset="0"/>
              <a:buChar char="o"/>
              <a:defRPr/>
            </a:pPr>
            <a:r>
              <a:rPr lang="en-US" sz="1200" b="1" dirty="0">
                <a:solidFill>
                  <a:srgbClr val="0000FF"/>
                </a:solidFill>
              </a:rPr>
              <a:t>Exceptions</a:t>
            </a:r>
            <a:r>
              <a:rPr lang="en-US" sz="1200" dirty="0"/>
              <a:t>:</a:t>
            </a:r>
          </a:p>
          <a:p>
            <a:pPr marL="1254125" indent="-398463" algn="just">
              <a:buClr>
                <a:srgbClr val="0000FF"/>
              </a:buClr>
              <a:buFont typeface="Courier New" pitchFamily="49" charset="0"/>
              <a:buChar char="o"/>
              <a:defRPr/>
            </a:pPr>
            <a:r>
              <a:rPr lang="en-US" sz="1200" b="1" dirty="0">
                <a:solidFill>
                  <a:srgbClr val="0000FF"/>
                </a:solidFill>
              </a:rPr>
              <a:t>Canceled:</a:t>
            </a:r>
            <a:r>
              <a:rPr lang="en-US" sz="1200" dirty="0"/>
              <a:t> If the customer presses the cancel button before an item has been selected, the customer's money is returned and the machine resets to the waiting state.</a:t>
            </a:r>
          </a:p>
          <a:p>
            <a:pPr marL="1254125" indent="-398463" algn="just">
              <a:buClr>
                <a:srgbClr val="0000FF"/>
              </a:buClr>
              <a:buFont typeface="Courier New" pitchFamily="49" charset="0"/>
              <a:buChar char="o"/>
              <a:defRPr/>
            </a:pPr>
            <a:r>
              <a:rPr lang="en-US" sz="1200" b="1" dirty="0">
                <a:solidFill>
                  <a:srgbClr val="0000FF"/>
                </a:solidFill>
              </a:rPr>
              <a:t>Out of stock: </a:t>
            </a:r>
            <a:r>
              <a:rPr lang="en-US" sz="1200" dirty="0"/>
              <a:t>If the customer presses a button for an out-of-stock item, the message "That item is out of stock" is displayed. The machine continues to accept coins or a selection.</a:t>
            </a:r>
          </a:p>
          <a:p>
            <a:pPr marL="1254125" indent="-398463" algn="just">
              <a:buClr>
                <a:srgbClr val="0000FF"/>
              </a:buClr>
              <a:buFont typeface="Courier New" pitchFamily="49" charset="0"/>
              <a:buChar char="o"/>
              <a:defRPr/>
            </a:pPr>
            <a:r>
              <a:rPr lang="en-US" sz="1200" b="1" dirty="0">
                <a:solidFill>
                  <a:srgbClr val="0000FF"/>
                </a:solidFill>
              </a:rPr>
              <a:t>Insufficient money</a:t>
            </a:r>
            <a:r>
              <a:rPr lang="en-US" sz="1200" dirty="0"/>
              <a:t>: If the customer presses a button for an item that costs more than the money inserted, the message "You must insert $</a:t>
            </a:r>
            <a:r>
              <a:rPr lang="en-US" sz="1200" dirty="0" err="1"/>
              <a:t>nn.nn</a:t>
            </a:r>
            <a:r>
              <a:rPr lang="en-US" sz="1200" dirty="0"/>
              <a:t> more for that item" is displayed, where </a:t>
            </a:r>
            <a:r>
              <a:rPr lang="en-US" sz="1200" dirty="0" err="1"/>
              <a:t>nn.nn</a:t>
            </a:r>
            <a:r>
              <a:rPr lang="en-US" sz="1200" dirty="0"/>
              <a:t> is the amount of additional money needed. The machine continues to accept coins or a selection.</a:t>
            </a:r>
          </a:p>
          <a:p>
            <a:pPr marL="1254125" indent="-398463" algn="just">
              <a:buClr>
                <a:srgbClr val="0000FF"/>
              </a:buClr>
              <a:buFont typeface="Courier New" pitchFamily="49" charset="0"/>
              <a:buChar char="o"/>
              <a:defRPr/>
            </a:pPr>
            <a:r>
              <a:rPr lang="en-US" sz="1200" b="1" dirty="0">
                <a:solidFill>
                  <a:srgbClr val="0000FF"/>
                </a:solidFill>
              </a:rPr>
              <a:t>No change: </a:t>
            </a:r>
            <a:r>
              <a:rPr lang="en-US" sz="1200" dirty="0"/>
              <a:t>If the customer has inserted enough money to buy the item but the machine cannot make the correct change, the message "Cannot make correct change" is displayed and the machine continues to accept coins or a selection.</a:t>
            </a:r>
          </a:p>
          <a:p>
            <a:pPr algn="just">
              <a:buClr>
                <a:srgbClr val="0000FF"/>
              </a:buClr>
              <a:buFont typeface="Courier New" pitchFamily="49" charset="0"/>
              <a:buChar char="o"/>
              <a:defRPr/>
            </a:pPr>
            <a:r>
              <a:rPr lang="en-US" sz="1200" b="1" dirty="0">
                <a:solidFill>
                  <a:srgbClr val="0000FF"/>
                </a:solidFill>
              </a:rPr>
              <a:t>Post-conditions: </a:t>
            </a:r>
            <a:r>
              <a:rPr lang="en-US" sz="1200" dirty="0"/>
              <a:t>The machine is waiting for money to be inserted.</a:t>
            </a:r>
          </a:p>
          <a:p>
            <a:pPr algn="just">
              <a:defRPr/>
            </a:pPr>
            <a:endParaRPr lang="en-US" sz="12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53D63311-3523-4ED9-A5EB-BA43C8FEEA30}"/>
              </a:ext>
            </a:extLst>
          </p:cNvPr>
          <p:cNvSpPr>
            <a:spLocks noGrp="1"/>
          </p:cNvSpPr>
          <p:nvPr>
            <p:ph type="title"/>
          </p:nvPr>
        </p:nvSpPr>
        <p:spPr/>
        <p:txBody>
          <a:bodyPr/>
          <a:lstStyle/>
          <a:p>
            <a:endParaRPr lang="en-US" altLang="en-US"/>
          </a:p>
        </p:txBody>
      </p:sp>
      <p:sp>
        <p:nvSpPr>
          <p:cNvPr id="47107" name="Content Placeholder 2">
            <a:extLst>
              <a:ext uri="{FF2B5EF4-FFF2-40B4-BE49-F238E27FC236}">
                <a16:creationId xmlns:a16="http://schemas.microsoft.com/office/drawing/2014/main" id="{422CD666-0088-4CD1-879F-E34587FE6940}"/>
              </a:ext>
            </a:extLst>
          </p:cNvPr>
          <p:cNvSpPr>
            <a:spLocks noGrp="1"/>
          </p:cNvSpPr>
          <p:nvPr>
            <p:ph idx="1"/>
          </p:nvPr>
        </p:nvSpPr>
        <p:spPr>
          <a:xfrm>
            <a:off x="609600" y="685800"/>
            <a:ext cx="7696200" cy="4953000"/>
          </a:xfrm>
        </p:spPr>
        <p:txBody>
          <a:bodyPr/>
          <a:lstStyle/>
          <a:p>
            <a:pPr algn="just"/>
            <a:r>
              <a:rPr lang="en-US" altLang="en-US" sz="2400">
                <a:latin typeface="Berlin Sans FB" panose="020E0602020502020306" pitchFamily="34" charset="0"/>
              </a:rPr>
              <a:t>In a complete model, the use cases </a:t>
            </a:r>
            <a:r>
              <a:rPr lang="en-US" altLang="en-US" sz="2400" u="sng">
                <a:solidFill>
                  <a:srgbClr val="0000FF"/>
                </a:solidFill>
                <a:latin typeface="Berlin Sans FB" panose="020E0602020502020306" pitchFamily="34" charset="0"/>
              </a:rPr>
              <a:t>partition the functionality</a:t>
            </a:r>
            <a:r>
              <a:rPr lang="en-US" altLang="en-US" sz="2400">
                <a:latin typeface="Berlin Sans FB" panose="020E0602020502020306" pitchFamily="34" charset="0"/>
              </a:rPr>
              <a:t> of the system. They should preferably all be at a </a:t>
            </a:r>
            <a:r>
              <a:rPr lang="en-US" altLang="en-US" sz="2400">
                <a:solidFill>
                  <a:srgbClr val="0000FF"/>
                </a:solidFill>
                <a:latin typeface="Berlin Sans FB" panose="020E0602020502020306" pitchFamily="34" charset="0"/>
              </a:rPr>
              <a:t>comparable level of abstraction</a:t>
            </a:r>
            <a:r>
              <a:rPr lang="en-US" altLang="en-US" sz="2400">
                <a:latin typeface="Berlin Sans FB" panose="020E0602020502020306" pitchFamily="34" charset="0"/>
              </a:rPr>
              <a:t>. </a:t>
            </a:r>
          </a:p>
          <a:p>
            <a:pPr algn="just"/>
            <a:r>
              <a:rPr lang="en-US" altLang="en-US" sz="2400">
                <a:latin typeface="Berlin Sans FB" panose="020E0602020502020306" pitchFamily="34" charset="0"/>
              </a:rPr>
              <a:t>E.g.</a:t>
            </a:r>
          </a:p>
          <a:p>
            <a:pPr algn="just"/>
            <a:r>
              <a:rPr lang="en-US" altLang="en-US" sz="2400">
                <a:latin typeface="Berlin Sans FB" panose="020E0602020502020306" pitchFamily="34" charset="0"/>
              </a:rPr>
              <a:t>The use cases </a:t>
            </a:r>
            <a:r>
              <a:rPr lang="en-US" altLang="en-US" sz="2400" i="1">
                <a:latin typeface="Berlin Sans FB" panose="020E0602020502020306" pitchFamily="34" charset="0"/>
              </a:rPr>
              <a:t>make telephone call </a:t>
            </a:r>
            <a:r>
              <a:rPr lang="en-US" altLang="en-US" sz="2400">
                <a:latin typeface="Berlin Sans FB" panose="020E0602020502020306" pitchFamily="34" charset="0"/>
              </a:rPr>
              <a:t>and </a:t>
            </a:r>
            <a:r>
              <a:rPr lang="en-US" altLang="en-US" sz="2400" i="1">
                <a:latin typeface="Berlin Sans FB" panose="020E0602020502020306" pitchFamily="34" charset="0"/>
              </a:rPr>
              <a:t>record voice mail message </a:t>
            </a:r>
            <a:r>
              <a:rPr lang="en-US" altLang="en-US" sz="2400">
                <a:latin typeface="Berlin Sans FB" panose="020E0602020502020306" pitchFamily="34" charset="0"/>
              </a:rPr>
              <a:t>are at comparable levels. </a:t>
            </a:r>
          </a:p>
          <a:p>
            <a:pPr algn="just"/>
            <a:r>
              <a:rPr lang="en-US" altLang="en-US" sz="2400">
                <a:latin typeface="Berlin Sans FB" panose="020E0602020502020306" pitchFamily="34" charset="0"/>
              </a:rPr>
              <a:t>The use case </a:t>
            </a:r>
            <a:r>
              <a:rPr lang="en-US" altLang="en-US" sz="2400" i="1">
                <a:latin typeface="Berlin Sans FB" panose="020E0602020502020306" pitchFamily="34" charset="0"/>
              </a:rPr>
              <a:t>set external speaker volume to high </a:t>
            </a:r>
            <a:r>
              <a:rPr lang="en-US" altLang="en-US" sz="2400">
                <a:latin typeface="Berlin Sans FB" panose="020E0602020502020306" pitchFamily="34" charset="0"/>
              </a:rPr>
              <a:t>is too narrow. It would be better as </a:t>
            </a:r>
            <a:r>
              <a:rPr lang="en-US" altLang="en-US" sz="2400" i="1">
                <a:latin typeface="Berlin Sans FB" panose="020E0602020502020306" pitchFamily="34" charset="0"/>
              </a:rPr>
              <a:t>set speaker volume </a:t>
            </a:r>
            <a:r>
              <a:rPr lang="en-US" altLang="en-US" sz="2400">
                <a:latin typeface="Berlin Sans FB" panose="020E0602020502020306" pitchFamily="34" charset="0"/>
              </a:rPr>
              <a:t>(with the volume level selection as part of the use case) or maybe even just </a:t>
            </a:r>
            <a:r>
              <a:rPr lang="en-US" altLang="en-US" sz="2400" i="1">
                <a:latin typeface="Berlin Sans FB" panose="020E0602020502020306" pitchFamily="34" charset="0"/>
              </a:rPr>
              <a:t>set telephone parameters, </a:t>
            </a:r>
            <a:r>
              <a:rPr lang="en-US" altLang="en-US" sz="2400">
                <a:latin typeface="Berlin Sans FB" panose="020E0602020502020306" pitchFamily="34" charset="0"/>
              </a:rPr>
              <a:t>under which setting volume, display pad settings, setting the clock, and so on can be grouped.</a:t>
            </a:r>
          </a:p>
          <a:p>
            <a:pPr algn="just"/>
            <a:endParaRPr lang="en-US"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74943E6C-D9BE-4319-95BE-57E098344836}"/>
              </a:ext>
            </a:extLst>
          </p:cNvPr>
          <p:cNvSpPr>
            <a:spLocks noGrp="1"/>
          </p:cNvSpPr>
          <p:nvPr>
            <p:ph type="title"/>
          </p:nvPr>
        </p:nvSpPr>
        <p:spPr/>
        <p:txBody>
          <a:bodyPr/>
          <a:lstStyle/>
          <a:p>
            <a:r>
              <a:rPr lang="en-US" altLang="en-US" b="1" i="1"/>
              <a:t>Use Case </a:t>
            </a:r>
            <a:r>
              <a:rPr lang="en-US" altLang="en-US" b="1" i="1">
                <a:solidFill>
                  <a:srgbClr val="0000FF"/>
                </a:solidFill>
              </a:rPr>
              <a:t>Diagrams:</a:t>
            </a:r>
            <a:br>
              <a:rPr lang="en-US" altLang="en-US">
                <a:solidFill>
                  <a:srgbClr val="0000FF"/>
                </a:solidFill>
              </a:rPr>
            </a:br>
            <a:endParaRPr lang="en-US" altLang="en-US">
              <a:solidFill>
                <a:srgbClr val="0000FF"/>
              </a:solidFill>
            </a:endParaRPr>
          </a:p>
        </p:txBody>
      </p:sp>
      <p:sp>
        <p:nvSpPr>
          <p:cNvPr id="48131" name="Content Placeholder 2">
            <a:extLst>
              <a:ext uri="{FF2B5EF4-FFF2-40B4-BE49-F238E27FC236}">
                <a16:creationId xmlns:a16="http://schemas.microsoft.com/office/drawing/2014/main" id="{D9A6FF4F-CF3A-498B-A364-3380135CDEB1}"/>
              </a:ext>
            </a:extLst>
          </p:cNvPr>
          <p:cNvSpPr>
            <a:spLocks noGrp="1"/>
          </p:cNvSpPr>
          <p:nvPr>
            <p:ph idx="1"/>
          </p:nvPr>
        </p:nvSpPr>
        <p:spPr/>
        <p:txBody>
          <a:bodyPr/>
          <a:lstStyle/>
          <a:p>
            <a:pPr algn="just"/>
            <a:r>
              <a:rPr lang="en-US" altLang="en-US" sz="2400">
                <a:latin typeface="Berlin Sans FB" panose="020E0602020502020306" pitchFamily="34" charset="0"/>
              </a:rPr>
              <a:t>A system involves a </a:t>
            </a:r>
            <a:r>
              <a:rPr lang="en-US" altLang="en-US" sz="2400" u="sng">
                <a:solidFill>
                  <a:srgbClr val="0000FF"/>
                </a:solidFill>
                <a:latin typeface="Berlin Sans FB" panose="020E0602020502020306" pitchFamily="34" charset="0"/>
              </a:rPr>
              <a:t>set of use cases and a set of actors</a:t>
            </a:r>
            <a:r>
              <a:rPr lang="en-US" altLang="en-US" sz="2400">
                <a:latin typeface="Berlin Sans FB" panose="020E0602020502020306" pitchFamily="34" charset="0"/>
              </a:rPr>
              <a:t>. Each use case represents a </a:t>
            </a:r>
            <a:r>
              <a:rPr lang="en-US" altLang="en-US" sz="2400" i="1">
                <a:solidFill>
                  <a:srgbClr val="0000FF"/>
                </a:solidFill>
                <a:latin typeface="Berlin Sans FB" panose="020E0602020502020306" pitchFamily="34" charset="0"/>
              </a:rPr>
              <a:t>slice of the functionality </a:t>
            </a:r>
            <a:r>
              <a:rPr lang="en-US" altLang="en-US" sz="2400">
                <a:latin typeface="Berlin Sans FB" panose="020E0602020502020306" pitchFamily="34" charset="0"/>
              </a:rPr>
              <a:t>the system provides. The </a:t>
            </a:r>
            <a:r>
              <a:rPr lang="en-US" altLang="en-US" sz="2400">
                <a:solidFill>
                  <a:srgbClr val="FF33CC"/>
                </a:solidFill>
                <a:latin typeface="Berlin Sans FB" panose="020E0602020502020306" pitchFamily="34" charset="0"/>
              </a:rPr>
              <a:t>set of use cases </a:t>
            </a:r>
            <a:r>
              <a:rPr lang="en-US" altLang="en-US" sz="2400">
                <a:latin typeface="Berlin Sans FB" panose="020E0602020502020306" pitchFamily="34" charset="0"/>
              </a:rPr>
              <a:t>shows the </a:t>
            </a:r>
            <a:r>
              <a:rPr lang="en-US" altLang="en-US" sz="2400">
                <a:solidFill>
                  <a:srgbClr val="FF33CC"/>
                </a:solidFill>
                <a:latin typeface="Berlin Sans FB" panose="020E0602020502020306" pitchFamily="34" charset="0"/>
              </a:rPr>
              <a:t>complete </a:t>
            </a:r>
            <a:r>
              <a:rPr lang="en-US" altLang="en-US" sz="2400">
                <a:latin typeface="Berlin Sans FB" panose="020E0602020502020306" pitchFamily="34" charset="0"/>
              </a:rPr>
              <a:t>functionality of the system at some level of detail. Similarly, </a:t>
            </a:r>
            <a:r>
              <a:rPr lang="en-US" altLang="en-US" sz="2400" u="sng">
                <a:solidFill>
                  <a:srgbClr val="0000FF"/>
                </a:solidFill>
                <a:latin typeface="Berlin Sans FB" panose="020E0602020502020306" pitchFamily="34" charset="0"/>
              </a:rPr>
              <a:t>each actor </a:t>
            </a:r>
            <a:r>
              <a:rPr lang="en-US" altLang="en-US" sz="2400">
                <a:latin typeface="Berlin Sans FB" panose="020E0602020502020306" pitchFamily="34" charset="0"/>
              </a:rPr>
              <a:t>represents </a:t>
            </a:r>
            <a:r>
              <a:rPr lang="en-US" altLang="en-US" sz="2400" u="sng">
                <a:solidFill>
                  <a:srgbClr val="0000FF"/>
                </a:solidFill>
                <a:latin typeface="Berlin Sans FB" panose="020E0602020502020306" pitchFamily="34" charset="0"/>
              </a:rPr>
              <a:t>one kind of object </a:t>
            </a:r>
            <a:r>
              <a:rPr lang="en-US" altLang="en-US" sz="2400">
                <a:latin typeface="Berlin Sans FB" panose="020E0602020502020306" pitchFamily="34" charset="0"/>
              </a:rPr>
              <a:t>for which the system can perform behavior. The </a:t>
            </a:r>
            <a:r>
              <a:rPr lang="en-US" altLang="en-US" sz="2400">
                <a:solidFill>
                  <a:srgbClr val="FF33CC"/>
                </a:solidFill>
                <a:latin typeface="Berlin Sans FB" panose="020E0602020502020306" pitchFamily="34" charset="0"/>
              </a:rPr>
              <a:t>set of actors </a:t>
            </a:r>
            <a:r>
              <a:rPr lang="en-US" altLang="en-US" sz="2400">
                <a:latin typeface="Berlin Sans FB" panose="020E0602020502020306" pitchFamily="34" charset="0"/>
              </a:rPr>
              <a:t>represents the </a:t>
            </a:r>
            <a:r>
              <a:rPr lang="en-US" altLang="en-US" sz="2400">
                <a:solidFill>
                  <a:srgbClr val="FF33CC"/>
                </a:solidFill>
                <a:latin typeface="Berlin Sans FB" panose="020E0602020502020306" pitchFamily="34" charset="0"/>
              </a:rPr>
              <a:t>complete set </a:t>
            </a:r>
            <a:r>
              <a:rPr lang="en-US" altLang="en-US" sz="2400">
                <a:latin typeface="Berlin Sans FB" panose="020E0602020502020306" pitchFamily="34" charset="0"/>
              </a:rPr>
              <a:t>of objects that the system can </a:t>
            </a:r>
            <a:r>
              <a:rPr lang="en-US" altLang="en-US" sz="2400">
                <a:solidFill>
                  <a:srgbClr val="FF33CC"/>
                </a:solidFill>
                <a:latin typeface="Berlin Sans FB" panose="020E0602020502020306" pitchFamily="34" charset="0"/>
              </a:rPr>
              <a:t>serve</a:t>
            </a:r>
            <a:r>
              <a:rPr lang="en-US" altLang="en-US" sz="2400">
                <a:latin typeface="Berlin Sans FB" panose="020E0602020502020306" pitchFamily="34" charset="0"/>
              </a:rPr>
              <a:t>.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C0186D74-0FBB-475C-9529-FC3E674E6532}"/>
              </a:ext>
            </a:extLst>
          </p:cNvPr>
          <p:cNvSpPr>
            <a:spLocks noGrp="1"/>
          </p:cNvSpPr>
          <p:nvPr>
            <p:ph type="title"/>
          </p:nvPr>
        </p:nvSpPr>
        <p:spPr/>
        <p:txBody>
          <a:bodyPr/>
          <a:lstStyle/>
          <a:p>
            <a:r>
              <a:rPr lang="en-US" altLang="en-US" sz="2800" u="sng">
                <a:solidFill>
                  <a:srgbClr val="FF33CC"/>
                </a:solidFill>
              </a:rPr>
              <a:t>UML notation for summarizing use cases</a:t>
            </a:r>
            <a:r>
              <a:rPr lang="en-US" altLang="en-US" sz="2800">
                <a:solidFill>
                  <a:srgbClr val="FF33CC"/>
                </a:solidFill>
              </a:rPr>
              <a:t>:  </a:t>
            </a:r>
            <a:br>
              <a:rPr lang="en-US" altLang="en-US" sz="2800">
                <a:solidFill>
                  <a:srgbClr val="FF33CC"/>
                </a:solidFill>
              </a:rPr>
            </a:br>
            <a:endParaRPr lang="en-US" altLang="en-US" sz="2800">
              <a:solidFill>
                <a:srgbClr val="FF33CC"/>
              </a:solidFill>
            </a:endParaRPr>
          </a:p>
        </p:txBody>
      </p:sp>
      <p:sp>
        <p:nvSpPr>
          <p:cNvPr id="49155" name="Content Placeholder 2">
            <a:extLst>
              <a:ext uri="{FF2B5EF4-FFF2-40B4-BE49-F238E27FC236}">
                <a16:creationId xmlns:a16="http://schemas.microsoft.com/office/drawing/2014/main" id="{F7039CFD-DE26-4CB3-BD9E-608E1A2B3F78}"/>
              </a:ext>
            </a:extLst>
          </p:cNvPr>
          <p:cNvSpPr>
            <a:spLocks noGrp="1"/>
          </p:cNvSpPr>
          <p:nvPr>
            <p:ph idx="1"/>
          </p:nvPr>
        </p:nvSpPr>
        <p:spPr/>
        <p:txBody>
          <a:bodyPr/>
          <a:lstStyle/>
          <a:p>
            <a:pPr algn="just"/>
            <a:r>
              <a:rPr lang="en-US" altLang="en-US" sz="2400">
                <a:latin typeface="Berlin Sans FB" panose="020E0602020502020306" pitchFamily="34" charset="0"/>
              </a:rPr>
              <a:t>A </a:t>
            </a:r>
            <a:r>
              <a:rPr lang="en-US" altLang="en-US" sz="2400">
                <a:solidFill>
                  <a:srgbClr val="FF33CC"/>
                </a:solidFill>
                <a:latin typeface="Berlin Sans FB" panose="020E0602020502020306" pitchFamily="34" charset="0"/>
              </a:rPr>
              <a:t>rectangle</a:t>
            </a:r>
            <a:r>
              <a:rPr lang="en-US" altLang="en-US" sz="2400">
                <a:latin typeface="Berlin Sans FB" panose="020E0602020502020306" pitchFamily="34" charset="0"/>
              </a:rPr>
              <a:t> contains the use cases for a system with the actors listed on the outside. The </a:t>
            </a:r>
            <a:r>
              <a:rPr lang="en-US" altLang="en-US" sz="2400">
                <a:solidFill>
                  <a:srgbClr val="FF33CC"/>
                </a:solidFill>
                <a:latin typeface="Berlin Sans FB" panose="020E0602020502020306" pitchFamily="34" charset="0"/>
              </a:rPr>
              <a:t>name </a:t>
            </a:r>
            <a:r>
              <a:rPr lang="en-US" altLang="en-US" sz="2400">
                <a:latin typeface="Berlin Sans FB" panose="020E0602020502020306" pitchFamily="34" charset="0"/>
              </a:rPr>
              <a:t>of the system may be written </a:t>
            </a:r>
            <a:r>
              <a:rPr lang="en-US" altLang="en-US" sz="2400">
                <a:solidFill>
                  <a:srgbClr val="FF33CC"/>
                </a:solidFill>
                <a:latin typeface="Berlin Sans FB" panose="020E0602020502020306" pitchFamily="34" charset="0"/>
              </a:rPr>
              <a:t>near a side of the rectangle</a:t>
            </a:r>
            <a:r>
              <a:rPr lang="en-US" altLang="en-US" sz="2400">
                <a:latin typeface="Berlin Sans FB" panose="020E0602020502020306" pitchFamily="34" charset="0"/>
              </a:rPr>
              <a:t>. A name within an </a:t>
            </a:r>
            <a:r>
              <a:rPr lang="en-US" altLang="en-US" sz="2400">
                <a:solidFill>
                  <a:srgbClr val="FF33CC"/>
                </a:solidFill>
                <a:latin typeface="Berlin Sans FB" panose="020E0602020502020306" pitchFamily="34" charset="0"/>
              </a:rPr>
              <a:t>ellipse</a:t>
            </a:r>
            <a:r>
              <a:rPr lang="en-US" altLang="en-US" sz="2400">
                <a:latin typeface="Berlin Sans FB" panose="020E0602020502020306" pitchFamily="34" charset="0"/>
              </a:rPr>
              <a:t> denotes a </a:t>
            </a:r>
            <a:r>
              <a:rPr lang="en-US" altLang="en-US" sz="2400">
                <a:solidFill>
                  <a:srgbClr val="FF33CC"/>
                </a:solidFill>
                <a:latin typeface="Berlin Sans FB" panose="020E0602020502020306" pitchFamily="34" charset="0"/>
              </a:rPr>
              <a:t>use case</a:t>
            </a:r>
            <a:r>
              <a:rPr lang="en-US" altLang="en-US" sz="2400">
                <a:latin typeface="Berlin Sans FB" panose="020E0602020502020306" pitchFamily="34" charset="0"/>
              </a:rPr>
              <a:t>. A "</a:t>
            </a:r>
            <a:r>
              <a:rPr lang="en-US" altLang="en-US" sz="2400">
                <a:solidFill>
                  <a:srgbClr val="FF33CC"/>
                </a:solidFill>
                <a:latin typeface="Berlin Sans FB" panose="020E0602020502020306" pitchFamily="34" charset="0"/>
              </a:rPr>
              <a:t>stick man</a:t>
            </a:r>
            <a:r>
              <a:rPr lang="en-US" altLang="en-US" sz="2400">
                <a:latin typeface="Berlin Sans FB" panose="020E0602020502020306" pitchFamily="34" charset="0"/>
              </a:rPr>
              <a:t>" icon denotes an </a:t>
            </a:r>
            <a:r>
              <a:rPr lang="en-US" altLang="en-US" sz="2400">
                <a:solidFill>
                  <a:srgbClr val="FF33CC"/>
                </a:solidFill>
                <a:latin typeface="Berlin Sans FB" panose="020E0602020502020306" pitchFamily="34" charset="0"/>
              </a:rPr>
              <a:t>actor,</a:t>
            </a:r>
            <a:r>
              <a:rPr lang="en-US" altLang="en-US" sz="2400">
                <a:latin typeface="Berlin Sans FB" panose="020E0602020502020306" pitchFamily="34" charset="0"/>
              </a:rPr>
              <a:t> with the </a:t>
            </a:r>
            <a:r>
              <a:rPr lang="en-US" altLang="en-US" sz="2400">
                <a:solidFill>
                  <a:srgbClr val="FF33CC"/>
                </a:solidFill>
                <a:latin typeface="Berlin Sans FB" panose="020E0602020502020306" pitchFamily="34" charset="0"/>
              </a:rPr>
              <a:t>name </a:t>
            </a:r>
            <a:r>
              <a:rPr lang="en-US" altLang="en-US" sz="2400">
                <a:latin typeface="Berlin Sans FB" panose="020E0602020502020306" pitchFamily="34" charset="0"/>
              </a:rPr>
              <a:t>being </a:t>
            </a:r>
            <a:r>
              <a:rPr lang="en-US" altLang="en-US" sz="2400">
                <a:solidFill>
                  <a:srgbClr val="FF33CC"/>
                </a:solidFill>
                <a:latin typeface="Berlin Sans FB" panose="020E0602020502020306" pitchFamily="34" charset="0"/>
              </a:rPr>
              <a:t>placed below </a:t>
            </a:r>
            <a:r>
              <a:rPr lang="en-US" altLang="en-US" sz="2400">
                <a:latin typeface="Berlin Sans FB" panose="020E0602020502020306" pitchFamily="34" charset="0"/>
              </a:rPr>
              <a:t>or </a:t>
            </a:r>
            <a:r>
              <a:rPr lang="en-US" altLang="en-US" sz="2400">
                <a:solidFill>
                  <a:srgbClr val="FF33CC"/>
                </a:solidFill>
                <a:latin typeface="Berlin Sans FB" panose="020E0602020502020306" pitchFamily="34" charset="0"/>
              </a:rPr>
              <a:t>adjacent </a:t>
            </a:r>
            <a:r>
              <a:rPr lang="en-US" altLang="en-US" sz="2400">
                <a:latin typeface="Berlin Sans FB" panose="020E0602020502020306" pitchFamily="34" charset="0"/>
              </a:rPr>
              <a:t>to the icon. </a:t>
            </a:r>
            <a:r>
              <a:rPr lang="en-US" altLang="en-US" sz="2400">
                <a:solidFill>
                  <a:srgbClr val="FF33CC"/>
                </a:solidFill>
                <a:latin typeface="Berlin Sans FB" panose="020E0602020502020306" pitchFamily="34" charset="0"/>
              </a:rPr>
              <a:t>Solid lines </a:t>
            </a:r>
            <a:r>
              <a:rPr lang="en-US" altLang="en-US" sz="2400">
                <a:solidFill>
                  <a:srgbClr val="0000FF"/>
                </a:solidFill>
                <a:latin typeface="Berlin Sans FB" panose="020E0602020502020306" pitchFamily="34" charset="0"/>
              </a:rPr>
              <a:t>connect </a:t>
            </a:r>
            <a:r>
              <a:rPr lang="en-US" altLang="en-US" sz="2400">
                <a:latin typeface="Berlin Sans FB" panose="020E0602020502020306" pitchFamily="34" charset="0"/>
              </a:rPr>
              <a:t>use cases to participating actors.</a:t>
            </a:r>
          </a:p>
          <a:p>
            <a:pPr>
              <a:buFont typeface="Wingdings" panose="05000000000000000000" pitchFamily="2" charset="2"/>
              <a:buNone/>
            </a:pPr>
            <a:endParaRPr lang="en-US" alt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721C1E3C-5E68-4CE0-8D8C-502B02418DCF}"/>
              </a:ext>
            </a:extLst>
          </p:cNvPr>
          <p:cNvSpPr>
            <a:spLocks noGrp="1"/>
          </p:cNvSpPr>
          <p:nvPr>
            <p:ph type="title"/>
          </p:nvPr>
        </p:nvSpPr>
        <p:spPr/>
        <p:txBody>
          <a:bodyPr/>
          <a:lstStyle/>
          <a:p>
            <a:endParaRPr lang="en-US" altLang="en-US"/>
          </a:p>
        </p:txBody>
      </p:sp>
      <p:sp>
        <p:nvSpPr>
          <p:cNvPr id="50179" name="Content Placeholder 2">
            <a:extLst>
              <a:ext uri="{FF2B5EF4-FFF2-40B4-BE49-F238E27FC236}">
                <a16:creationId xmlns:a16="http://schemas.microsoft.com/office/drawing/2014/main" id="{B6A0E7B7-3D65-4711-B48D-16FBD361A158}"/>
              </a:ext>
            </a:extLst>
          </p:cNvPr>
          <p:cNvSpPr>
            <a:spLocks noGrp="1"/>
          </p:cNvSpPr>
          <p:nvPr>
            <p:ph idx="1"/>
          </p:nvPr>
        </p:nvSpPr>
        <p:spPr>
          <a:xfrm>
            <a:off x="685800" y="533400"/>
            <a:ext cx="7696200" cy="4038600"/>
          </a:xfrm>
        </p:spPr>
        <p:txBody>
          <a:bodyPr/>
          <a:lstStyle/>
          <a:p>
            <a:pPr algn="just"/>
            <a:r>
              <a:rPr lang="en-US" altLang="en-US" sz="2400">
                <a:latin typeface="Agency FB" panose="020B0503020202020204" pitchFamily="34" charset="0"/>
              </a:rPr>
              <a:t>In the figure, the actor </a:t>
            </a:r>
            <a:r>
              <a:rPr lang="en-US" altLang="en-US" sz="2400" i="1">
                <a:solidFill>
                  <a:srgbClr val="0000FF"/>
                </a:solidFill>
                <a:latin typeface="Agency FB" panose="020B0503020202020204" pitchFamily="34" charset="0"/>
              </a:rPr>
              <a:t>Repair technician </a:t>
            </a:r>
            <a:r>
              <a:rPr lang="en-US" altLang="en-US" sz="2400">
                <a:latin typeface="Agency FB" panose="020B0503020202020204" pitchFamily="34" charset="0"/>
              </a:rPr>
              <a:t>participates in </a:t>
            </a:r>
            <a:r>
              <a:rPr lang="en-US" altLang="en-US" sz="2400">
                <a:solidFill>
                  <a:srgbClr val="FF0000"/>
                </a:solidFill>
                <a:latin typeface="Agency FB" panose="020B0503020202020204" pitchFamily="34" charset="0"/>
              </a:rPr>
              <a:t>two</a:t>
            </a:r>
            <a:r>
              <a:rPr lang="en-US" altLang="en-US" sz="2400">
                <a:latin typeface="Agency FB" panose="020B0503020202020204" pitchFamily="34" charset="0"/>
              </a:rPr>
              <a:t> </a:t>
            </a:r>
            <a:r>
              <a:rPr lang="en-US" altLang="en-US" sz="2400">
                <a:solidFill>
                  <a:srgbClr val="FF33CC"/>
                </a:solidFill>
                <a:latin typeface="Agency FB" panose="020B0503020202020204" pitchFamily="34" charset="0"/>
              </a:rPr>
              <a:t>use cases</a:t>
            </a:r>
            <a:r>
              <a:rPr lang="en-US" altLang="en-US" sz="2400">
                <a:latin typeface="Agency FB" panose="020B0503020202020204" pitchFamily="34" charset="0"/>
              </a:rPr>
              <a:t>, the others in one each. </a:t>
            </a:r>
            <a:r>
              <a:rPr lang="en-US" altLang="en-US" sz="2400">
                <a:solidFill>
                  <a:srgbClr val="FF0000"/>
                </a:solidFill>
                <a:latin typeface="Agency FB" panose="020B0503020202020204" pitchFamily="34" charset="0"/>
              </a:rPr>
              <a:t>Multiple actors can participate </a:t>
            </a:r>
            <a:r>
              <a:rPr lang="en-US" altLang="en-US" sz="2400">
                <a:latin typeface="Agency FB" panose="020B0503020202020204" pitchFamily="34" charset="0"/>
              </a:rPr>
              <a:t>in a use case, even though the example has only one actor per use case.</a:t>
            </a:r>
          </a:p>
          <a:p>
            <a:endParaRPr lang="en-US" altLang="en-US"/>
          </a:p>
        </p:txBody>
      </p:sp>
      <p:pic>
        <p:nvPicPr>
          <p:cNvPr id="50180" name="Picture 3">
            <a:extLst>
              <a:ext uri="{FF2B5EF4-FFF2-40B4-BE49-F238E27FC236}">
                <a16:creationId xmlns:a16="http://schemas.microsoft.com/office/drawing/2014/main" id="{A20D4628-ECD9-42D9-BA30-35E16A08F087}"/>
              </a:ext>
            </a:extLst>
          </p:cNvPr>
          <p:cNvPicPr>
            <a:picLocks noChangeAspect="1" noChangeArrowheads="1"/>
          </p:cNvPicPr>
          <p:nvPr/>
        </p:nvPicPr>
        <p:blipFill>
          <a:blip r:embed="rId2">
            <a:lum bright="-32000" contrast="64000"/>
            <a:extLst>
              <a:ext uri="{28A0092B-C50C-407E-A947-70E740481C1C}">
                <a14:useLocalDpi xmlns:a14="http://schemas.microsoft.com/office/drawing/2010/main" val="0"/>
              </a:ext>
            </a:extLst>
          </a:blip>
          <a:srcRect/>
          <a:stretch>
            <a:fillRect/>
          </a:stretch>
        </p:blipFill>
        <p:spPr bwMode="auto">
          <a:xfrm>
            <a:off x="838200" y="1752600"/>
            <a:ext cx="7086600" cy="396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a:extLst>
              <a:ext uri="{FF2B5EF4-FFF2-40B4-BE49-F238E27FC236}">
                <a16:creationId xmlns:a16="http://schemas.microsoft.com/office/drawing/2014/main" id="{B753DEF9-E0A1-4EF9-9AEA-B8A8A27C680F}"/>
              </a:ext>
            </a:extLst>
          </p:cNvPr>
          <p:cNvSpPr>
            <a:spLocks noGrp="1"/>
          </p:cNvSpPr>
          <p:nvPr>
            <p:ph type="title"/>
          </p:nvPr>
        </p:nvSpPr>
        <p:spPr/>
        <p:txBody>
          <a:bodyPr/>
          <a:lstStyle/>
          <a:p>
            <a:r>
              <a:rPr lang="en-US" altLang="en-US" sz="3600" b="1" i="1"/>
              <a:t>Guidelines for Use Case Models</a:t>
            </a:r>
            <a:endParaRPr lang="en-US" altLang="en-US"/>
          </a:p>
        </p:txBody>
      </p:sp>
      <p:sp>
        <p:nvSpPr>
          <p:cNvPr id="51203" name="Content Placeholder 2">
            <a:extLst>
              <a:ext uri="{FF2B5EF4-FFF2-40B4-BE49-F238E27FC236}">
                <a16:creationId xmlns:a16="http://schemas.microsoft.com/office/drawing/2014/main" id="{0E54946A-8BD5-47A0-91E3-73510A366B8C}"/>
              </a:ext>
            </a:extLst>
          </p:cNvPr>
          <p:cNvSpPr>
            <a:spLocks noGrp="1"/>
          </p:cNvSpPr>
          <p:nvPr>
            <p:ph idx="1"/>
          </p:nvPr>
        </p:nvSpPr>
        <p:spPr>
          <a:xfrm>
            <a:off x="762000" y="1447800"/>
            <a:ext cx="7696200" cy="4419600"/>
          </a:xfrm>
        </p:spPr>
        <p:txBody>
          <a:bodyPr/>
          <a:lstStyle/>
          <a:p>
            <a:pPr algn="just"/>
            <a:r>
              <a:rPr lang="en-US" altLang="en-US" sz="2400" u="sng">
                <a:solidFill>
                  <a:srgbClr val="FF33CC"/>
                </a:solidFill>
                <a:latin typeface="Agency FB" panose="020B0503020202020204" pitchFamily="34" charset="0"/>
              </a:rPr>
              <a:t>First determine the system boundary</a:t>
            </a:r>
            <a:r>
              <a:rPr lang="en-US" altLang="en-US" sz="2400" u="sng">
                <a:latin typeface="Agency FB" panose="020B0503020202020204" pitchFamily="34" charset="0"/>
              </a:rPr>
              <a:t>:</a:t>
            </a:r>
            <a:r>
              <a:rPr lang="en-US" altLang="en-US" sz="2400">
                <a:latin typeface="Agency FB" panose="020B0503020202020204" pitchFamily="34" charset="0"/>
              </a:rPr>
              <a:t>  It is impossible to identify use cases or actors if the system boundary is unclear. </a:t>
            </a:r>
          </a:p>
          <a:p>
            <a:pPr algn="just"/>
            <a:r>
              <a:rPr lang="en-US" altLang="en-US" sz="2400" u="sng">
                <a:solidFill>
                  <a:srgbClr val="FF33CC"/>
                </a:solidFill>
                <a:latin typeface="Agency FB" panose="020B0503020202020204" pitchFamily="34" charset="0"/>
              </a:rPr>
              <a:t>Ensure that actors are focused</a:t>
            </a:r>
            <a:r>
              <a:rPr lang="en-US" altLang="en-US" sz="2400" u="sng">
                <a:latin typeface="Agency FB" panose="020B0503020202020204" pitchFamily="34" charset="0"/>
              </a:rPr>
              <a:t>:</a:t>
            </a:r>
            <a:r>
              <a:rPr lang="en-US" altLang="en-US" sz="2400">
                <a:latin typeface="Agency FB" panose="020B0503020202020204" pitchFamily="34" charset="0"/>
              </a:rPr>
              <a:t> Each actor should have a single, coherent purpose. If a real-world object embodies multiple purposes, capture them with separate actors. E.g. the owner of a personal computer may install software, set up a database, and send email. These functions differ greatly in their impact on the computer system and the potential for system damage. They might be broken into three actors: </a:t>
            </a:r>
            <a:r>
              <a:rPr lang="en-US" altLang="en-US" sz="2400" i="1">
                <a:latin typeface="Agency FB" panose="020B0503020202020204" pitchFamily="34" charset="0"/>
              </a:rPr>
              <a:t>system administrator, database administrator, </a:t>
            </a:r>
            <a:r>
              <a:rPr lang="en-US" altLang="en-US" sz="2400">
                <a:latin typeface="Agency FB" panose="020B0503020202020204" pitchFamily="34" charset="0"/>
              </a:rPr>
              <a:t>and </a:t>
            </a:r>
            <a:r>
              <a:rPr lang="en-US" altLang="en-US" sz="2400" i="1">
                <a:latin typeface="Agency FB" panose="020B0503020202020204" pitchFamily="34" charset="0"/>
              </a:rPr>
              <a:t>computer user. </a:t>
            </a:r>
            <a:endParaRPr lang="en-US" altLang="en-US" sz="2400" u="sng">
              <a:solidFill>
                <a:srgbClr val="FF33CC"/>
              </a:solidFill>
              <a:latin typeface="Agency FB" panose="020B0503020202020204" pitchFamily="34" charset="0"/>
            </a:endParaRPr>
          </a:p>
          <a:p>
            <a:pPr algn="just"/>
            <a:endParaRPr lang="en-US" altLang="en-US" sz="2400">
              <a:latin typeface="Agency FB" panose="020B0503020202020204" pitchFamily="34" charset="0"/>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F192A592-9E81-424F-82C4-1AB17A6EB403}"/>
              </a:ext>
            </a:extLst>
          </p:cNvPr>
          <p:cNvSpPr>
            <a:spLocks noGrp="1"/>
          </p:cNvSpPr>
          <p:nvPr>
            <p:ph type="title"/>
          </p:nvPr>
        </p:nvSpPr>
        <p:spPr/>
        <p:txBody>
          <a:bodyPr/>
          <a:lstStyle/>
          <a:p>
            <a:endParaRPr lang="en-US" altLang="en-US"/>
          </a:p>
        </p:txBody>
      </p:sp>
      <p:sp>
        <p:nvSpPr>
          <p:cNvPr id="52227" name="Content Placeholder 2">
            <a:extLst>
              <a:ext uri="{FF2B5EF4-FFF2-40B4-BE49-F238E27FC236}">
                <a16:creationId xmlns:a16="http://schemas.microsoft.com/office/drawing/2014/main" id="{3BAB6681-6E3F-4B9F-9D32-C3CC734B891C}"/>
              </a:ext>
            </a:extLst>
          </p:cNvPr>
          <p:cNvSpPr>
            <a:spLocks noGrp="1"/>
          </p:cNvSpPr>
          <p:nvPr>
            <p:ph idx="1"/>
          </p:nvPr>
        </p:nvSpPr>
        <p:spPr/>
        <p:txBody>
          <a:bodyPr/>
          <a:lstStyle/>
          <a:p>
            <a:pPr algn="just"/>
            <a:r>
              <a:rPr lang="en-US" altLang="en-US" sz="2000" b="1" u="sng">
                <a:solidFill>
                  <a:srgbClr val="FF33CC"/>
                </a:solidFill>
                <a:latin typeface="Agency FB" panose="020B0503020202020204" pitchFamily="34" charset="0"/>
              </a:rPr>
              <a:t>Relate use cases and actors</a:t>
            </a:r>
            <a:r>
              <a:rPr lang="en-US" altLang="en-US" sz="2000" u="sng">
                <a:latin typeface="Agency FB" panose="020B0503020202020204" pitchFamily="34" charset="0"/>
              </a:rPr>
              <a:t>:</a:t>
            </a:r>
            <a:r>
              <a:rPr lang="en-US" altLang="en-US" sz="2000">
                <a:latin typeface="Agency FB" panose="020B0503020202020204" pitchFamily="34" charset="0"/>
              </a:rPr>
              <a:t> Every use case should have at least one actor, and every actor should participate in at least one use case. A use case may involve several actors, and an actor may participate in several use cases.</a:t>
            </a:r>
          </a:p>
          <a:p>
            <a:pPr algn="just"/>
            <a:r>
              <a:rPr lang="en-US" altLang="en-US" sz="2000" b="1" u="sng">
                <a:solidFill>
                  <a:srgbClr val="FF33CC"/>
                </a:solidFill>
                <a:latin typeface="Agency FB" panose="020B0503020202020204" pitchFamily="34" charset="0"/>
              </a:rPr>
              <a:t>Remember that use cases are informal</a:t>
            </a:r>
            <a:r>
              <a:rPr lang="en-US" altLang="en-US" sz="2000">
                <a:latin typeface="Agency FB" panose="020B0503020202020204" pitchFamily="34" charset="0"/>
              </a:rPr>
              <a:t>. They are not intended as a formal mechanism but as a way to </a:t>
            </a:r>
            <a:r>
              <a:rPr lang="en-US" altLang="en-US" sz="2000" u="sng">
                <a:solidFill>
                  <a:srgbClr val="FF33CC"/>
                </a:solidFill>
                <a:latin typeface="Agency FB" panose="020B0503020202020204" pitchFamily="34" charset="0"/>
              </a:rPr>
              <a:t>identify and organize system functionality </a:t>
            </a:r>
            <a:r>
              <a:rPr lang="en-US" altLang="en-US" sz="2000">
                <a:latin typeface="Agency FB" panose="020B0503020202020204" pitchFamily="34" charset="0"/>
              </a:rPr>
              <a:t>from a </a:t>
            </a:r>
            <a:r>
              <a:rPr lang="en-US" altLang="en-US" sz="2000" u="sng">
                <a:solidFill>
                  <a:srgbClr val="FF33CC"/>
                </a:solidFill>
                <a:latin typeface="Agency FB" panose="020B0503020202020204" pitchFamily="34" charset="0"/>
              </a:rPr>
              <a:t>user-centered point of view</a:t>
            </a:r>
            <a:r>
              <a:rPr lang="en-US" altLang="en-US" sz="2000">
                <a:latin typeface="Agency FB" panose="020B0503020202020204" pitchFamily="34" charset="0"/>
              </a:rPr>
              <a:t>. It is acceptable if use cases are a bit loose at first. Detail can come later as use cases are expanded and mapped into implementations.</a:t>
            </a:r>
          </a:p>
          <a:p>
            <a:pPr algn="just"/>
            <a:r>
              <a:rPr lang="en-US" altLang="en-US" sz="2000" b="1" u="sng">
                <a:solidFill>
                  <a:srgbClr val="FF33CC"/>
                </a:solidFill>
                <a:latin typeface="Agency FB" panose="020B0503020202020204" pitchFamily="34" charset="0"/>
              </a:rPr>
              <a:t>Use cases can be structured</a:t>
            </a:r>
            <a:r>
              <a:rPr lang="en-US" altLang="en-US" sz="2000" u="sng">
                <a:latin typeface="Agency FB" panose="020B0503020202020204" pitchFamily="34" charset="0"/>
              </a:rPr>
              <a:t>:</a:t>
            </a:r>
            <a:r>
              <a:rPr lang="en-US" altLang="en-US" sz="2000">
                <a:latin typeface="Agency FB" panose="020B0503020202020204" pitchFamily="34" charset="0"/>
              </a:rPr>
              <a:t> For many applications, the individual use cases are completely distinct. For large systems, use cases can be built out of smaller fragments using relationships (Chapter 8- use case relationships).</a:t>
            </a:r>
          </a:p>
          <a:p>
            <a:pPr algn="just"/>
            <a:endParaRPr lang="en-US" altLang="en-US" sz="2000">
              <a:latin typeface="Agency FB" panose="020B0503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BECEF791-4CA0-4C47-9BD6-EA5618AEC073}"/>
              </a:ext>
            </a:extLst>
          </p:cNvPr>
          <p:cNvSpPr>
            <a:spLocks noGrp="1"/>
          </p:cNvSpPr>
          <p:nvPr>
            <p:ph type="title"/>
          </p:nvPr>
        </p:nvSpPr>
        <p:spPr>
          <a:xfrm>
            <a:off x="685800" y="381000"/>
            <a:ext cx="7696200" cy="1143000"/>
          </a:xfrm>
        </p:spPr>
        <p:txBody>
          <a:bodyPr/>
          <a:lstStyle/>
          <a:p>
            <a:br>
              <a:rPr lang="en-US" altLang="en-US"/>
            </a:br>
            <a:r>
              <a:rPr lang="en-US" altLang="en-US" sz="3600" b="1" i="1" u="sng">
                <a:solidFill>
                  <a:srgbClr val="0070C0"/>
                </a:solidFill>
              </a:rPr>
              <a:t>Expanding States</a:t>
            </a:r>
            <a:br>
              <a:rPr lang="en-US" altLang="en-US" sz="3600" u="sng"/>
            </a:br>
            <a:endParaRPr lang="en-US" altLang="en-US" u="sng"/>
          </a:p>
        </p:txBody>
      </p:sp>
      <p:sp>
        <p:nvSpPr>
          <p:cNvPr id="7171" name="Content Placeholder 2">
            <a:extLst>
              <a:ext uri="{FF2B5EF4-FFF2-40B4-BE49-F238E27FC236}">
                <a16:creationId xmlns:a16="http://schemas.microsoft.com/office/drawing/2014/main" id="{CA1765B3-0E4D-4657-B7AE-4FC63C30BFEB}"/>
              </a:ext>
            </a:extLst>
          </p:cNvPr>
          <p:cNvSpPr>
            <a:spLocks noGrp="1"/>
          </p:cNvSpPr>
          <p:nvPr>
            <p:ph idx="1"/>
          </p:nvPr>
        </p:nvSpPr>
        <p:spPr/>
        <p:txBody>
          <a:bodyPr/>
          <a:lstStyle/>
          <a:p>
            <a:pPr algn="just"/>
            <a:r>
              <a:rPr lang="en-US" altLang="en-US"/>
              <a:t>One way to organize a model is by having a </a:t>
            </a:r>
            <a:r>
              <a:rPr lang="en-US" altLang="en-US" i="1">
                <a:solidFill>
                  <a:srgbClr val="0000FF"/>
                </a:solidFill>
              </a:rPr>
              <a:t>high-level diagram </a:t>
            </a:r>
            <a:r>
              <a:rPr lang="en-US" altLang="en-US"/>
              <a:t>with </a:t>
            </a:r>
            <a:r>
              <a:rPr lang="en-US" altLang="en-US" i="1">
                <a:solidFill>
                  <a:srgbClr val="FF33CC"/>
                </a:solidFill>
              </a:rPr>
              <a:t>sub-diagrams expanding </a:t>
            </a:r>
            <a:r>
              <a:rPr lang="en-US" altLang="en-US"/>
              <a:t>certain states. </a:t>
            </a:r>
          </a:p>
          <a:p>
            <a:pPr algn="just"/>
            <a:r>
              <a:rPr lang="en-US" altLang="en-US"/>
              <a:t>This is like a macro substitution in a programming language. </a:t>
            </a:r>
          </a:p>
          <a:p>
            <a:pPr>
              <a:buFont typeface="Wingdings" panose="05000000000000000000" pitchFamily="2" charset="2"/>
              <a:buNone/>
            </a:pPr>
            <a:endParaRPr lang="en-US"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547F1-DBE2-4005-8D9E-966B3F694F7A}"/>
              </a:ext>
            </a:extLst>
          </p:cNvPr>
          <p:cNvSpPr>
            <a:spLocks noGrp="1"/>
          </p:cNvSpPr>
          <p:nvPr>
            <p:ph type="title"/>
          </p:nvPr>
        </p:nvSpPr>
        <p:spPr/>
        <p:txBody>
          <a:bodyPr/>
          <a:lstStyle/>
          <a:p>
            <a:pPr>
              <a:defRPr/>
            </a:pPr>
            <a:r>
              <a:rPr lang="en-US" b="1" u="dbl" dirty="0"/>
              <a:t>Sequence Models:</a:t>
            </a:r>
            <a:br>
              <a:rPr lang="en-US" dirty="0"/>
            </a:br>
            <a:endParaRPr lang="en-US" dirty="0"/>
          </a:p>
        </p:txBody>
      </p:sp>
      <p:sp>
        <p:nvSpPr>
          <p:cNvPr id="3" name="Content Placeholder 2">
            <a:extLst>
              <a:ext uri="{FF2B5EF4-FFF2-40B4-BE49-F238E27FC236}">
                <a16:creationId xmlns:a16="http://schemas.microsoft.com/office/drawing/2014/main" id="{454B6F84-AA23-41E8-A61B-BF8B2E14D69F}"/>
              </a:ext>
            </a:extLst>
          </p:cNvPr>
          <p:cNvSpPr>
            <a:spLocks noGrp="1"/>
          </p:cNvSpPr>
          <p:nvPr>
            <p:ph idx="1"/>
          </p:nvPr>
        </p:nvSpPr>
        <p:spPr/>
        <p:txBody>
          <a:bodyPr/>
          <a:lstStyle/>
          <a:p>
            <a:pPr algn="just">
              <a:defRPr/>
            </a:pPr>
            <a:r>
              <a:rPr lang="en-US" dirty="0">
                <a:latin typeface="+mj-lt"/>
              </a:rPr>
              <a:t>The sequence model </a:t>
            </a:r>
            <a:r>
              <a:rPr lang="en-US" u="sng" dirty="0">
                <a:latin typeface="+mj-lt"/>
              </a:rPr>
              <a:t>elaborates the themes of use cases</a:t>
            </a:r>
            <a:r>
              <a:rPr lang="en-US" dirty="0">
                <a:latin typeface="+mj-lt"/>
              </a:rPr>
              <a:t>.</a:t>
            </a:r>
          </a:p>
          <a:p>
            <a:pPr algn="just">
              <a:defRPr/>
            </a:pPr>
            <a:r>
              <a:rPr lang="en-US" dirty="0">
                <a:latin typeface="+mj-lt"/>
              </a:rPr>
              <a:t>There are </a:t>
            </a:r>
            <a:r>
              <a:rPr lang="en-US" u="sng" dirty="0">
                <a:latin typeface="+mj-lt"/>
              </a:rPr>
              <a:t>two kinds of sequence models</a:t>
            </a:r>
            <a:r>
              <a:rPr lang="en-US" dirty="0">
                <a:latin typeface="+mj-lt"/>
              </a:rPr>
              <a:t>: </a:t>
            </a:r>
          </a:p>
          <a:p>
            <a:pPr marL="514350" indent="-514350" algn="just">
              <a:buClr>
                <a:srgbClr val="FF33CC"/>
              </a:buClr>
              <a:buFont typeface="+mj-lt"/>
              <a:buAutoNum type="arabicPeriod"/>
              <a:defRPr/>
            </a:pPr>
            <a:r>
              <a:rPr lang="en-US" i="1" dirty="0">
                <a:solidFill>
                  <a:srgbClr val="FF33CC"/>
                </a:solidFill>
                <a:latin typeface="Agency FB" pitchFamily="34" charset="0"/>
              </a:rPr>
              <a:t>Scenarios </a:t>
            </a:r>
            <a:endParaRPr lang="en-US" dirty="0">
              <a:solidFill>
                <a:srgbClr val="FF33CC"/>
              </a:solidFill>
              <a:latin typeface="Agency FB" pitchFamily="34" charset="0"/>
            </a:endParaRPr>
          </a:p>
          <a:p>
            <a:pPr marL="514350" indent="-514350" algn="just">
              <a:buClr>
                <a:srgbClr val="FF33CC"/>
              </a:buClr>
              <a:buFont typeface="+mj-lt"/>
              <a:buAutoNum type="arabicPeriod"/>
              <a:defRPr/>
            </a:pPr>
            <a:r>
              <a:rPr lang="en-US" i="1" dirty="0">
                <a:solidFill>
                  <a:srgbClr val="FF33CC"/>
                </a:solidFill>
                <a:latin typeface="Agency FB" pitchFamily="34" charset="0"/>
              </a:rPr>
              <a:t>Sequence diagrams</a:t>
            </a:r>
            <a:r>
              <a:rPr lang="en-US" dirty="0">
                <a:latin typeface="+mj-lt"/>
              </a:rPr>
              <a:t>: It is a more structured format.</a:t>
            </a:r>
          </a:p>
          <a:p>
            <a:pPr>
              <a:defRPr/>
            </a:pPr>
            <a:endParaRPr 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4A5AA532-66FF-40DC-9095-982CB52EC35F}"/>
              </a:ext>
            </a:extLst>
          </p:cNvPr>
          <p:cNvSpPr>
            <a:spLocks noGrp="1"/>
          </p:cNvSpPr>
          <p:nvPr>
            <p:ph type="title"/>
          </p:nvPr>
        </p:nvSpPr>
        <p:spPr/>
        <p:txBody>
          <a:bodyPr/>
          <a:lstStyle/>
          <a:p>
            <a:r>
              <a:rPr lang="en-US" altLang="en-US" b="1" i="1"/>
              <a:t>Scenarios:</a:t>
            </a:r>
            <a:br>
              <a:rPr lang="en-US" altLang="en-US"/>
            </a:br>
            <a:endParaRPr lang="en-US" altLang="en-US"/>
          </a:p>
        </p:txBody>
      </p:sp>
      <p:sp>
        <p:nvSpPr>
          <p:cNvPr id="54275" name="Content Placeholder 2">
            <a:extLst>
              <a:ext uri="{FF2B5EF4-FFF2-40B4-BE49-F238E27FC236}">
                <a16:creationId xmlns:a16="http://schemas.microsoft.com/office/drawing/2014/main" id="{9179E6A2-32EB-4E76-B4A0-33757DD1940E}"/>
              </a:ext>
            </a:extLst>
          </p:cNvPr>
          <p:cNvSpPr>
            <a:spLocks noGrp="1"/>
          </p:cNvSpPr>
          <p:nvPr>
            <p:ph idx="1"/>
          </p:nvPr>
        </p:nvSpPr>
        <p:spPr/>
        <p:txBody>
          <a:bodyPr/>
          <a:lstStyle/>
          <a:p>
            <a:pPr algn="just"/>
            <a:r>
              <a:rPr lang="en-US" altLang="en-US" sz="2400">
                <a:latin typeface="Berlin Sans FB" panose="020E0602020502020306" pitchFamily="34" charset="0"/>
              </a:rPr>
              <a:t>A </a:t>
            </a:r>
            <a:r>
              <a:rPr lang="en-US" altLang="en-US" sz="2400" i="1">
                <a:latin typeface="Berlin Sans FB" panose="020E0602020502020306" pitchFamily="34" charset="0"/>
              </a:rPr>
              <a:t>scenario </a:t>
            </a:r>
            <a:r>
              <a:rPr lang="en-US" altLang="en-US" sz="2400">
                <a:latin typeface="Berlin Sans FB" panose="020E0602020502020306" pitchFamily="34" charset="0"/>
              </a:rPr>
              <a:t>is a </a:t>
            </a:r>
            <a:r>
              <a:rPr lang="en-US" altLang="en-US" sz="2400" u="sng">
                <a:solidFill>
                  <a:srgbClr val="FF33CC"/>
                </a:solidFill>
                <a:latin typeface="Berlin Sans FB" panose="020E0602020502020306" pitchFamily="34" charset="0"/>
              </a:rPr>
              <a:t>sequence of events that occurs during one particular execution of a system</a:t>
            </a:r>
            <a:r>
              <a:rPr lang="en-US" altLang="en-US" sz="2400">
                <a:latin typeface="Berlin Sans FB" panose="020E0602020502020306" pitchFamily="34" charset="0"/>
              </a:rPr>
              <a:t>, such as for a use case. The </a:t>
            </a:r>
            <a:r>
              <a:rPr lang="en-US" altLang="en-US" sz="2400" u="sng">
                <a:solidFill>
                  <a:srgbClr val="FF33CC"/>
                </a:solidFill>
                <a:latin typeface="Berlin Sans FB" panose="020E0602020502020306" pitchFamily="34" charset="0"/>
              </a:rPr>
              <a:t>scope</a:t>
            </a:r>
            <a:r>
              <a:rPr lang="en-US" altLang="en-US" sz="2400" u="sng">
                <a:latin typeface="Berlin Sans FB" panose="020E0602020502020306" pitchFamily="34" charset="0"/>
              </a:rPr>
              <a:t> </a:t>
            </a:r>
            <a:r>
              <a:rPr lang="en-US" altLang="en-US" sz="2400">
                <a:latin typeface="Berlin Sans FB" panose="020E0602020502020306" pitchFamily="34" charset="0"/>
              </a:rPr>
              <a:t>of a scenario can </a:t>
            </a:r>
            <a:r>
              <a:rPr lang="en-US" altLang="en-US" sz="2400" u="sng">
                <a:solidFill>
                  <a:srgbClr val="FF33CC"/>
                </a:solidFill>
                <a:latin typeface="Berlin Sans FB" panose="020E0602020502020306" pitchFamily="34" charset="0"/>
              </a:rPr>
              <a:t>vary;</a:t>
            </a:r>
            <a:r>
              <a:rPr lang="en-US" altLang="en-US" sz="2400">
                <a:latin typeface="Berlin Sans FB" panose="020E0602020502020306" pitchFamily="34" charset="0"/>
              </a:rPr>
              <a:t> it may include all events in the system, or it may include only those events generated by certain objects. </a:t>
            </a:r>
          </a:p>
          <a:p>
            <a:pPr algn="just"/>
            <a:r>
              <a:rPr lang="en-US" altLang="en-US" sz="2400">
                <a:latin typeface="Berlin Sans FB" panose="020E0602020502020306" pitchFamily="34" charset="0"/>
              </a:rPr>
              <a:t>A scenario can be displayed as a </a:t>
            </a:r>
            <a:r>
              <a:rPr lang="en-US" altLang="en-US" sz="2400" u="sng">
                <a:solidFill>
                  <a:srgbClr val="FF33CC"/>
                </a:solidFill>
                <a:latin typeface="Berlin Sans FB" panose="020E0602020502020306" pitchFamily="34" charset="0"/>
              </a:rPr>
              <a:t>list of text statements</a:t>
            </a:r>
            <a:r>
              <a:rPr lang="en-US" altLang="en-US" sz="2400">
                <a:latin typeface="Berlin Sans FB" panose="020E0602020502020306" pitchFamily="34" charset="0"/>
              </a:rPr>
              <a:t>. </a:t>
            </a:r>
          </a:p>
          <a:p>
            <a:endParaRPr lang="en-US" alt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EA28A67E-1908-472D-9542-CEBB016DCE72}"/>
              </a:ext>
            </a:extLst>
          </p:cNvPr>
          <p:cNvSpPr>
            <a:spLocks noGrp="1"/>
          </p:cNvSpPr>
          <p:nvPr>
            <p:ph type="title"/>
          </p:nvPr>
        </p:nvSpPr>
        <p:spPr/>
        <p:txBody>
          <a:bodyPr/>
          <a:lstStyle/>
          <a:p>
            <a:r>
              <a:rPr lang="en-US" altLang="en-US" sz="2400">
                <a:solidFill>
                  <a:srgbClr val="FF33CC"/>
                </a:solidFill>
              </a:rPr>
              <a:t>E.g. </a:t>
            </a:r>
            <a:r>
              <a:rPr lang="en-US" altLang="en-US" sz="2400" u="sng">
                <a:solidFill>
                  <a:srgbClr val="FF33CC"/>
                </a:solidFill>
              </a:rPr>
              <a:t>Scenario for a session with an online stock broker.</a:t>
            </a:r>
            <a:br>
              <a:rPr lang="en-US" altLang="en-US"/>
            </a:br>
            <a:endParaRPr lang="en-US" altLang="en-US"/>
          </a:p>
        </p:txBody>
      </p:sp>
      <p:graphicFrame>
        <p:nvGraphicFramePr>
          <p:cNvPr id="4" name="Content Placeholder 3">
            <a:extLst>
              <a:ext uri="{FF2B5EF4-FFF2-40B4-BE49-F238E27FC236}">
                <a16:creationId xmlns:a16="http://schemas.microsoft.com/office/drawing/2014/main" id="{86F2A932-3039-41EB-BFE6-383DCDEC2140}"/>
              </a:ext>
            </a:extLst>
          </p:cNvPr>
          <p:cNvGraphicFramePr>
            <a:graphicFrameLocks noGrp="1"/>
          </p:cNvGraphicFramePr>
          <p:nvPr>
            <p:ph idx="1"/>
          </p:nvPr>
        </p:nvGraphicFramePr>
        <p:xfrm>
          <a:off x="685800" y="838200"/>
          <a:ext cx="7772400" cy="5089525"/>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20000"/>
                    </a:ext>
                  </a:extLst>
                </a:gridCol>
              </a:tblGrid>
              <a:tr h="5089525">
                <a:tc>
                  <a:txBody>
                    <a:bodyPr/>
                    <a:lstStyle/>
                    <a:p>
                      <a:pPr marL="0" marR="0" algn="l">
                        <a:lnSpc>
                          <a:spcPct val="100000"/>
                        </a:lnSpc>
                        <a:spcBef>
                          <a:spcPts val="0"/>
                        </a:spcBef>
                        <a:spcAft>
                          <a:spcPts val="1000"/>
                        </a:spcAft>
                      </a:pPr>
                      <a:r>
                        <a:rPr lang="en-US" sz="1800" dirty="0">
                          <a:solidFill>
                            <a:srgbClr val="7030A0"/>
                          </a:solidFill>
                          <a:latin typeface="Candara"/>
                          <a:ea typeface="Calibri"/>
                          <a:cs typeface="Arial"/>
                        </a:rPr>
                        <a:t>John Doe logs in.</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System establishes secure communications.</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System displays portfolio information.</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John Doe enters a buy order for 100 shares of GE at the market price.</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System verifies sufficient funds for purchase.</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System displays confirmation screen with estimated cost.</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John Doe confirms purchase.</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System places order on securities exchange.</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System displays transaction tracking number.</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John Doe logs out.</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System establishes insecure communication.</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System displays good-bye screen.</a:t>
                      </a:r>
                      <a:endParaRPr lang="en-US" sz="1800" dirty="0">
                        <a:solidFill>
                          <a:srgbClr val="7030A0"/>
                        </a:solidFill>
                        <a:latin typeface="Calibri"/>
                        <a:ea typeface="Calibri"/>
                        <a:cs typeface="Times New Roman"/>
                      </a:endParaRPr>
                    </a:p>
                    <a:p>
                      <a:pPr marL="0" marR="0" algn="l">
                        <a:lnSpc>
                          <a:spcPct val="100000"/>
                        </a:lnSpc>
                        <a:spcBef>
                          <a:spcPts val="0"/>
                        </a:spcBef>
                        <a:spcAft>
                          <a:spcPts val="1000"/>
                        </a:spcAft>
                      </a:pPr>
                      <a:r>
                        <a:rPr lang="en-US" sz="1800" dirty="0">
                          <a:solidFill>
                            <a:srgbClr val="7030A0"/>
                          </a:solidFill>
                          <a:latin typeface="Candara"/>
                          <a:ea typeface="Calibri"/>
                          <a:cs typeface="Arial"/>
                        </a:rPr>
                        <a:t>Securities exchange reports results of trade.</a:t>
                      </a:r>
                      <a:endParaRPr lang="en-US" sz="1800" dirty="0">
                        <a:solidFill>
                          <a:srgbClr val="7030A0"/>
                        </a:solidFill>
                        <a:latin typeface="Calibri"/>
                        <a:ea typeface="Calibri"/>
                        <a:cs typeface="Times New Roman"/>
                      </a:endParaRPr>
                    </a:p>
                  </a:txBody>
                  <a:tcPr marL="114300" marR="114300" marT="0" marB="0"/>
                </a:tc>
                <a:extLst>
                  <a:ext uri="{0D108BD9-81ED-4DB2-BD59-A6C34878D82A}">
                    <a16:rowId xmlns:a16="http://schemas.microsoft.com/office/drawing/2014/main" val="10000"/>
                  </a:ext>
                </a:extLst>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a:extLst>
              <a:ext uri="{FF2B5EF4-FFF2-40B4-BE49-F238E27FC236}">
                <a16:creationId xmlns:a16="http://schemas.microsoft.com/office/drawing/2014/main" id="{3EB51DF0-1179-4087-AA1D-E0EDE482B8E3}"/>
              </a:ext>
            </a:extLst>
          </p:cNvPr>
          <p:cNvSpPr>
            <a:spLocks noGrp="1"/>
          </p:cNvSpPr>
          <p:nvPr>
            <p:ph type="title"/>
          </p:nvPr>
        </p:nvSpPr>
        <p:spPr/>
        <p:txBody>
          <a:bodyPr/>
          <a:lstStyle/>
          <a:p>
            <a:endParaRPr lang="en-US" altLang="en-US"/>
          </a:p>
        </p:txBody>
      </p:sp>
      <p:sp>
        <p:nvSpPr>
          <p:cNvPr id="56323" name="Content Placeholder 2">
            <a:extLst>
              <a:ext uri="{FF2B5EF4-FFF2-40B4-BE49-F238E27FC236}">
                <a16:creationId xmlns:a16="http://schemas.microsoft.com/office/drawing/2014/main" id="{2B8EB6B3-5FE4-4CEE-99D9-BA88671A645F}"/>
              </a:ext>
            </a:extLst>
          </p:cNvPr>
          <p:cNvSpPr>
            <a:spLocks noGrp="1"/>
          </p:cNvSpPr>
          <p:nvPr>
            <p:ph idx="1"/>
          </p:nvPr>
        </p:nvSpPr>
        <p:spPr/>
        <p:txBody>
          <a:bodyPr/>
          <a:lstStyle/>
          <a:p>
            <a:pPr algn="just"/>
            <a:r>
              <a:rPr lang="en-US" altLang="en-US" sz="2400">
                <a:latin typeface="Berlin Sans FB" panose="020E0602020502020306" pitchFamily="34" charset="0"/>
              </a:rPr>
              <a:t>The example expresses </a:t>
            </a:r>
            <a:r>
              <a:rPr lang="en-US" altLang="en-US" sz="2400" u="sng">
                <a:solidFill>
                  <a:srgbClr val="7030A0"/>
                </a:solidFill>
                <a:latin typeface="Berlin Sans FB" panose="020E0602020502020306" pitchFamily="34" charset="0"/>
              </a:rPr>
              <a:t>interaction at a high level</a:t>
            </a:r>
            <a:r>
              <a:rPr lang="en-US" altLang="en-US" sz="2400">
                <a:latin typeface="Berlin Sans FB" panose="020E0602020502020306" pitchFamily="34" charset="0"/>
              </a:rPr>
              <a:t>. E.g the step </a:t>
            </a:r>
            <a:r>
              <a:rPr lang="en-US" altLang="en-US" sz="2400" i="1">
                <a:latin typeface="Berlin Sans FB" panose="020E0602020502020306" pitchFamily="34" charset="0"/>
              </a:rPr>
              <a:t>John Doe logs in </a:t>
            </a:r>
            <a:r>
              <a:rPr lang="en-US" altLang="en-US" sz="2400">
                <a:latin typeface="Berlin Sans FB" panose="020E0602020502020306" pitchFamily="34" charset="0"/>
              </a:rPr>
              <a:t>might require several messages between John Doe and the system. The essential purpose of the step, however, is the request to enter the system and providing the necessary identification - the details can be shown separately. </a:t>
            </a:r>
            <a:r>
              <a:rPr lang="en-US" altLang="en-US" sz="2400" u="sng">
                <a:solidFill>
                  <a:srgbClr val="FF33CC"/>
                </a:solidFill>
                <a:latin typeface="Berlin Sans FB" panose="020E0602020502020306" pitchFamily="34" charset="0"/>
              </a:rPr>
              <a:t>At early stages of development, scenarios should be expressed </a:t>
            </a:r>
            <a:r>
              <a:rPr lang="en-US" altLang="en-US" sz="2400" u="sng">
                <a:solidFill>
                  <a:srgbClr val="7030A0"/>
                </a:solidFill>
                <a:latin typeface="Berlin Sans FB" panose="020E0602020502020306" pitchFamily="34" charset="0"/>
              </a:rPr>
              <a:t>at a high level</a:t>
            </a:r>
            <a:r>
              <a:rPr lang="en-US" altLang="en-US" sz="2400" u="sng">
                <a:solidFill>
                  <a:srgbClr val="FF33CC"/>
                </a:solidFill>
                <a:latin typeface="Berlin Sans FB" panose="020E0602020502020306" pitchFamily="34" charset="0"/>
              </a:rPr>
              <a:t>. At later stages, the </a:t>
            </a:r>
            <a:r>
              <a:rPr lang="en-US" altLang="en-US" sz="2400" u="sng">
                <a:solidFill>
                  <a:srgbClr val="0000FF"/>
                </a:solidFill>
                <a:latin typeface="Berlin Sans FB" panose="020E0602020502020306" pitchFamily="34" charset="0"/>
              </a:rPr>
              <a:t>exact messages </a:t>
            </a:r>
            <a:r>
              <a:rPr lang="en-US" altLang="en-US" sz="2400" u="sng">
                <a:solidFill>
                  <a:srgbClr val="FF33CC"/>
                </a:solidFill>
                <a:latin typeface="Berlin Sans FB" panose="020E0602020502020306" pitchFamily="34" charset="0"/>
              </a:rPr>
              <a:t>can be shown. </a:t>
            </a:r>
            <a:r>
              <a:rPr lang="en-US" altLang="en-US" sz="2400" u="sng">
                <a:solidFill>
                  <a:srgbClr val="0000FF"/>
                </a:solidFill>
                <a:latin typeface="Berlin Sans FB" panose="020E0602020502020306" pitchFamily="34" charset="0"/>
              </a:rPr>
              <a:t>Determining the detailed messages</a:t>
            </a:r>
            <a:r>
              <a:rPr lang="en-US" altLang="en-US" sz="2400" u="sng">
                <a:solidFill>
                  <a:srgbClr val="FF33CC"/>
                </a:solidFill>
                <a:latin typeface="Berlin Sans FB" panose="020E0602020502020306" pitchFamily="34" charset="0"/>
              </a:rPr>
              <a:t> is part of </a:t>
            </a:r>
            <a:r>
              <a:rPr lang="en-US" altLang="en-US" sz="2400" u="sng">
                <a:solidFill>
                  <a:srgbClr val="FF0000"/>
                </a:solidFill>
                <a:latin typeface="Berlin Sans FB" panose="020E0602020502020306" pitchFamily="34" charset="0"/>
              </a:rPr>
              <a:t>development.</a:t>
            </a:r>
            <a:endParaRPr lang="en-US" altLang="en-US" sz="2400">
              <a:solidFill>
                <a:srgbClr val="FF0000"/>
              </a:solidFill>
              <a:latin typeface="Berlin Sans FB" panose="020E0602020502020306" pitchFamily="34" charset="0"/>
            </a:endParaRPr>
          </a:p>
          <a:p>
            <a:endParaRPr lang="en-US"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B5BAA7EF-FC52-46B7-A912-F58CF159E9E0}"/>
              </a:ext>
            </a:extLst>
          </p:cNvPr>
          <p:cNvSpPr>
            <a:spLocks noGrp="1"/>
          </p:cNvSpPr>
          <p:nvPr>
            <p:ph type="title"/>
          </p:nvPr>
        </p:nvSpPr>
        <p:spPr/>
        <p:txBody>
          <a:bodyPr/>
          <a:lstStyle/>
          <a:p>
            <a:endParaRPr lang="en-US" altLang="en-US"/>
          </a:p>
        </p:txBody>
      </p:sp>
      <p:sp>
        <p:nvSpPr>
          <p:cNvPr id="57347" name="Content Placeholder 2">
            <a:extLst>
              <a:ext uri="{FF2B5EF4-FFF2-40B4-BE49-F238E27FC236}">
                <a16:creationId xmlns:a16="http://schemas.microsoft.com/office/drawing/2014/main" id="{D4AFF937-6ED0-4F7D-ADCB-03F28AE3D242}"/>
              </a:ext>
            </a:extLst>
          </p:cNvPr>
          <p:cNvSpPr>
            <a:spLocks noGrp="1"/>
          </p:cNvSpPr>
          <p:nvPr>
            <p:ph idx="1"/>
          </p:nvPr>
        </p:nvSpPr>
        <p:spPr>
          <a:xfrm>
            <a:off x="762000" y="1447800"/>
            <a:ext cx="7696200" cy="4572000"/>
          </a:xfrm>
        </p:spPr>
        <p:txBody>
          <a:bodyPr/>
          <a:lstStyle/>
          <a:p>
            <a:pPr algn="just"/>
            <a:r>
              <a:rPr lang="en-US" altLang="en-US" sz="2400">
                <a:latin typeface="Berlin Sans FB" panose="020E0602020502020306" pitchFamily="34" charset="0"/>
              </a:rPr>
              <a:t>A scenario contains </a:t>
            </a:r>
            <a:r>
              <a:rPr lang="en-US" altLang="en-US" sz="2400" u="sng">
                <a:solidFill>
                  <a:srgbClr val="FF33CC"/>
                </a:solidFill>
                <a:latin typeface="Berlin Sans FB" panose="020E0602020502020306" pitchFamily="34" charset="0"/>
              </a:rPr>
              <a:t>messages</a:t>
            </a:r>
            <a:r>
              <a:rPr lang="en-US" altLang="en-US" sz="2400">
                <a:latin typeface="Berlin Sans FB" panose="020E0602020502020306" pitchFamily="34" charset="0"/>
              </a:rPr>
              <a:t> between objects as well as </a:t>
            </a:r>
            <a:r>
              <a:rPr lang="en-US" altLang="en-US" sz="2400" u="sng">
                <a:solidFill>
                  <a:srgbClr val="FF33CC"/>
                </a:solidFill>
                <a:latin typeface="Berlin Sans FB" panose="020E0602020502020306" pitchFamily="34" charset="0"/>
              </a:rPr>
              <a:t>activities</a:t>
            </a:r>
            <a:r>
              <a:rPr lang="en-US" altLang="en-US" sz="2400">
                <a:latin typeface="Berlin Sans FB" panose="020E0602020502020306" pitchFamily="34" charset="0"/>
              </a:rPr>
              <a:t> performed by objects. Each message transmits information from one object to another. E.g. </a:t>
            </a:r>
            <a:r>
              <a:rPr lang="en-US" altLang="en-US" sz="2400" i="1">
                <a:latin typeface="Berlin Sans FB" panose="020E0602020502020306" pitchFamily="34" charset="0"/>
              </a:rPr>
              <a:t>John Doe logs in </a:t>
            </a:r>
            <a:r>
              <a:rPr lang="en-US" altLang="en-US" sz="2400">
                <a:latin typeface="Berlin Sans FB" panose="020E0602020502020306" pitchFamily="34" charset="0"/>
              </a:rPr>
              <a:t>transmits a message from John Doe to the broker system. </a:t>
            </a:r>
          </a:p>
          <a:p>
            <a:pPr algn="just"/>
            <a:r>
              <a:rPr lang="en-US" altLang="en-US" sz="2400">
                <a:latin typeface="Berlin Sans FB" panose="020E0602020502020306" pitchFamily="34" charset="0"/>
              </a:rPr>
              <a:t>The </a:t>
            </a:r>
            <a:r>
              <a:rPr lang="en-US" altLang="en-US" sz="2400" u="sng">
                <a:solidFill>
                  <a:srgbClr val="FF33CC"/>
                </a:solidFill>
                <a:latin typeface="Berlin Sans FB" panose="020E0602020502020306" pitchFamily="34" charset="0"/>
              </a:rPr>
              <a:t>first step of writing a scenario is to identify the objects exchanging messages</a:t>
            </a:r>
            <a:r>
              <a:rPr lang="en-US" altLang="en-US" sz="2400">
                <a:latin typeface="Berlin Sans FB" panose="020E0602020502020306" pitchFamily="34" charset="0"/>
              </a:rPr>
              <a:t>. Then the </a:t>
            </a:r>
            <a:r>
              <a:rPr lang="en-US" altLang="en-US" sz="2400">
                <a:solidFill>
                  <a:srgbClr val="0000FF"/>
                </a:solidFill>
                <a:latin typeface="Berlin Sans FB" panose="020E0602020502020306" pitchFamily="34" charset="0"/>
              </a:rPr>
              <a:t>sender</a:t>
            </a:r>
            <a:r>
              <a:rPr lang="en-US" altLang="en-US" sz="2400">
                <a:latin typeface="Berlin Sans FB" panose="020E0602020502020306" pitchFamily="34" charset="0"/>
              </a:rPr>
              <a:t> and </a:t>
            </a:r>
            <a:r>
              <a:rPr lang="en-US" altLang="en-US" sz="2400">
                <a:solidFill>
                  <a:srgbClr val="0000FF"/>
                </a:solidFill>
                <a:latin typeface="Berlin Sans FB" panose="020E0602020502020306" pitchFamily="34" charset="0"/>
              </a:rPr>
              <a:t>receiver</a:t>
            </a:r>
            <a:r>
              <a:rPr lang="en-US" altLang="en-US" sz="2400">
                <a:latin typeface="Berlin Sans FB" panose="020E0602020502020306" pitchFamily="34" charset="0"/>
              </a:rPr>
              <a:t> of each message, as well as the </a:t>
            </a:r>
            <a:r>
              <a:rPr lang="en-US" altLang="en-US" sz="2400" b="1" i="1">
                <a:solidFill>
                  <a:srgbClr val="0000FF"/>
                </a:solidFill>
                <a:latin typeface="Berlin Sans FB" panose="020E0602020502020306" pitchFamily="34" charset="0"/>
              </a:rPr>
              <a:t>sequence </a:t>
            </a:r>
            <a:r>
              <a:rPr lang="en-US" altLang="en-US" sz="2400">
                <a:latin typeface="Berlin Sans FB" panose="020E0602020502020306" pitchFamily="34" charset="0"/>
              </a:rPr>
              <a:t>of the messages is determined. </a:t>
            </a:r>
            <a:endParaRPr lang="en-US" altLang="en-US" sz="2400" i="1" u="sng">
              <a:solidFill>
                <a:srgbClr val="FF33CC"/>
              </a:solidFill>
              <a:latin typeface="Berlin Sans FB" panose="020E0602020502020306" pitchFamily="34" charset="0"/>
            </a:endParaRPr>
          </a:p>
          <a:p>
            <a:endParaRPr lang="en-US" alt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60E8CC9-0A7C-46C4-8559-94FB42E0A6F1}"/>
              </a:ext>
            </a:extLst>
          </p:cNvPr>
          <p:cNvSpPr>
            <a:spLocks noGrp="1"/>
          </p:cNvSpPr>
          <p:nvPr>
            <p:ph type="title"/>
          </p:nvPr>
        </p:nvSpPr>
        <p:spPr/>
        <p:txBody>
          <a:bodyPr/>
          <a:lstStyle/>
          <a:p>
            <a:r>
              <a:rPr lang="en-US" altLang="en-US" b="1" i="1"/>
              <a:t>Sequence Diagrams:</a:t>
            </a:r>
            <a:br>
              <a:rPr lang="en-US" altLang="en-US"/>
            </a:br>
            <a:endParaRPr lang="en-US" altLang="en-US"/>
          </a:p>
        </p:txBody>
      </p:sp>
      <p:sp>
        <p:nvSpPr>
          <p:cNvPr id="58371" name="Content Placeholder 2">
            <a:extLst>
              <a:ext uri="{FF2B5EF4-FFF2-40B4-BE49-F238E27FC236}">
                <a16:creationId xmlns:a16="http://schemas.microsoft.com/office/drawing/2014/main" id="{FBF15272-DE90-4423-981B-01A05E301659}"/>
              </a:ext>
            </a:extLst>
          </p:cNvPr>
          <p:cNvSpPr>
            <a:spLocks noGrp="1"/>
          </p:cNvSpPr>
          <p:nvPr>
            <p:ph idx="1"/>
          </p:nvPr>
        </p:nvSpPr>
        <p:spPr/>
        <p:txBody>
          <a:bodyPr/>
          <a:lstStyle/>
          <a:p>
            <a:pPr algn="just"/>
            <a:r>
              <a:rPr lang="en-US" altLang="en-US" sz="2400">
                <a:latin typeface="Berlin Sans FB" panose="020E0602020502020306" pitchFamily="34" charset="0"/>
              </a:rPr>
              <a:t>A </a:t>
            </a:r>
            <a:r>
              <a:rPr lang="en-US" altLang="en-US" sz="2400">
                <a:solidFill>
                  <a:srgbClr val="C00000"/>
                </a:solidFill>
                <a:latin typeface="Berlin Sans FB" panose="020E0602020502020306" pitchFamily="34" charset="0"/>
              </a:rPr>
              <a:t>text format </a:t>
            </a:r>
            <a:r>
              <a:rPr lang="en-US" altLang="en-US" sz="2400">
                <a:latin typeface="Berlin Sans FB" panose="020E0602020502020306" pitchFamily="34" charset="0"/>
              </a:rPr>
              <a:t>is convenient for writing, but it does not clearly show the </a:t>
            </a:r>
            <a:r>
              <a:rPr lang="en-US" altLang="en-US" sz="2400">
                <a:solidFill>
                  <a:srgbClr val="7030A0"/>
                </a:solidFill>
                <a:latin typeface="Algerian" panose="04020705040A02060702" pitchFamily="82" charset="0"/>
              </a:rPr>
              <a:t>sender and receiver </a:t>
            </a:r>
            <a:r>
              <a:rPr lang="en-US" altLang="en-US" sz="2400">
                <a:latin typeface="Berlin Sans FB" panose="020E0602020502020306" pitchFamily="34" charset="0"/>
              </a:rPr>
              <a:t>of each message, especially </a:t>
            </a:r>
            <a:r>
              <a:rPr lang="en-US" altLang="en-US" sz="2400">
                <a:solidFill>
                  <a:srgbClr val="7030A0"/>
                </a:solidFill>
                <a:latin typeface="Algerian" panose="04020705040A02060702" pitchFamily="82" charset="0"/>
              </a:rPr>
              <a:t>if there are more than two objects</a:t>
            </a:r>
            <a:r>
              <a:rPr lang="en-US" altLang="en-US" sz="2400">
                <a:latin typeface="Berlin Sans FB" panose="020E0602020502020306" pitchFamily="34" charset="0"/>
              </a:rPr>
              <a:t>. A sequence diagram shows the </a:t>
            </a:r>
            <a:r>
              <a:rPr lang="en-US" altLang="en-US" sz="2400">
                <a:solidFill>
                  <a:srgbClr val="FF33CC"/>
                </a:solidFill>
                <a:latin typeface="Berlin Sans FB" panose="020E0602020502020306" pitchFamily="34" charset="0"/>
              </a:rPr>
              <a:t>participants </a:t>
            </a:r>
            <a:r>
              <a:rPr lang="en-US" altLang="en-US" sz="2400">
                <a:latin typeface="Berlin Sans FB" panose="020E0602020502020306" pitchFamily="34" charset="0"/>
              </a:rPr>
              <a:t>in an </a:t>
            </a:r>
            <a:r>
              <a:rPr lang="en-US" altLang="en-US" sz="2400">
                <a:solidFill>
                  <a:srgbClr val="0000FF"/>
                </a:solidFill>
                <a:latin typeface="Berlin Sans FB" panose="020E0602020502020306" pitchFamily="34" charset="0"/>
              </a:rPr>
              <a:t>interaction</a:t>
            </a:r>
            <a:r>
              <a:rPr lang="en-US" altLang="en-US" sz="2400">
                <a:latin typeface="Berlin Sans FB" panose="020E0602020502020306" pitchFamily="34" charset="0"/>
              </a:rPr>
              <a:t> and the </a:t>
            </a:r>
            <a:r>
              <a:rPr lang="en-US" altLang="en-US" sz="2400">
                <a:solidFill>
                  <a:srgbClr val="FF33CC"/>
                </a:solidFill>
                <a:latin typeface="Berlin Sans FB" panose="020E0602020502020306" pitchFamily="34" charset="0"/>
              </a:rPr>
              <a:t>sequence of messages </a:t>
            </a:r>
            <a:r>
              <a:rPr lang="en-US" altLang="en-US" sz="2400">
                <a:latin typeface="Berlin Sans FB" panose="020E0602020502020306" pitchFamily="34" charset="0"/>
              </a:rPr>
              <a:t>among them. A sequence diagram shows the interaction of a system with its actors to perform </a:t>
            </a:r>
            <a:r>
              <a:rPr lang="en-US" altLang="en-US" sz="2400" i="1" u="sng">
                <a:solidFill>
                  <a:srgbClr val="0000FF"/>
                </a:solidFill>
                <a:latin typeface="Berlin Sans FB" panose="020E0602020502020306" pitchFamily="34" charset="0"/>
              </a:rPr>
              <a:t>all or part </a:t>
            </a:r>
            <a:r>
              <a:rPr lang="en-US" altLang="en-US" sz="2400">
                <a:latin typeface="Berlin Sans FB" panose="020E0602020502020306" pitchFamily="34" charset="0"/>
              </a:rPr>
              <a:t>of a </a:t>
            </a:r>
            <a:r>
              <a:rPr lang="en-US" altLang="en-US" sz="2400">
                <a:solidFill>
                  <a:srgbClr val="0000FF"/>
                </a:solidFill>
                <a:latin typeface="Berlin Sans FB" panose="020E0602020502020306" pitchFamily="34" charset="0"/>
              </a:rPr>
              <a:t>use case</a:t>
            </a:r>
            <a:r>
              <a:rPr lang="en-US" altLang="en-US" sz="2400">
                <a:latin typeface="Berlin Sans FB" panose="020E0602020502020306" pitchFamily="34" charset="0"/>
              </a:rPr>
              <a:t>.</a:t>
            </a:r>
          </a:p>
          <a:p>
            <a:endParaRPr lang="en-US" alt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a:extLst>
              <a:ext uri="{FF2B5EF4-FFF2-40B4-BE49-F238E27FC236}">
                <a16:creationId xmlns:a16="http://schemas.microsoft.com/office/drawing/2014/main" id="{9F7835AB-8A3F-45C6-9B17-7F5AA2AC8C94}"/>
              </a:ext>
            </a:extLst>
          </p:cNvPr>
          <p:cNvSpPr>
            <a:spLocks noGrp="1"/>
          </p:cNvSpPr>
          <p:nvPr>
            <p:ph type="title"/>
          </p:nvPr>
        </p:nvSpPr>
        <p:spPr/>
        <p:txBody>
          <a:bodyPr/>
          <a:lstStyle/>
          <a:p>
            <a:endParaRPr lang="en-US" altLang="en-US"/>
          </a:p>
        </p:txBody>
      </p:sp>
      <p:sp>
        <p:nvSpPr>
          <p:cNvPr id="59395" name="Content Placeholder 2">
            <a:extLst>
              <a:ext uri="{FF2B5EF4-FFF2-40B4-BE49-F238E27FC236}">
                <a16:creationId xmlns:a16="http://schemas.microsoft.com/office/drawing/2014/main" id="{DF50A6CF-1953-4695-BCF1-79BA5CFDC04A}"/>
              </a:ext>
            </a:extLst>
          </p:cNvPr>
          <p:cNvSpPr>
            <a:spLocks noGrp="1"/>
          </p:cNvSpPr>
          <p:nvPr>
            <p:ph idx="1"/>
          </p:nvPr>
        </p:nvSpPr>
        <p:spPr>
          <a:xfrm>
            <a:off x="762000" y="0"/>
            <a:ext cx="7696200" cy="6629400"/>
          </a:xfrm>
        </p:spPr>
        <p:txBody>
          <a:bodyPr/>
          <a:lstStyle/>
          <a:p>
            <a:pPr algn="just"/>
            <a:r>
              <a:rPr lang="en-US" altLang="en-US" sz="1600"/>
              <a:t>Figure aside shows a sequence diagram corresponding to the previous stock broker scenario.</a:t>
            </a:r>
          </a:p>
          <a:p>
            <a:pPr algn="just"/>
            <a:r>
              <a:rPr lang="en-US" altLang="en-US" sz="1600"/>
              <a:t>Each actor as well as the system is represented by a vertical line called a </a:t>
            </a:r>
            <a:r>
              <a:rPr lang="en-US" altLang="en-US" sz="1600" b="1" i="1">
                <a:solidFill>
                  <a:srgbClr val="FF33CC"/>
                </a:solidFill>
              </a:rPr>
              <a:t>lifeline</a:t>
            </a:r>
            <a:r>
              <a:rPr lang="en-US" altLang="en-US" sz="1600" i="1">
                <a:solidFill>
                  <a:srgbClr val="FF33CC"/>
                </a:solidFill>
              </a:rPr>
              <a:t> </a:t>
            </a:r>
            <a:r>
              <a:rPr lang="en-US" altLang="en-US" sz="1600"/>
              <a:t>and each </a:t>
            </a:r>
            <a:r>
              <a:rPr lang="en-US" altLang="en-US" sz="1600" b="1" i="1">
                <a:solidFill>
                  <a:srgbClr val="FF33CC"/>
                </a:solidFill>
              </a:rPr>
              <a:t>message by a horizontal arrow </a:t>
            </a:r>
            <a:r>
              <a:rPr lang="en-US" altLang="en-US" sz="1600"/>
              <a:t>from the </a:t>
            </a:r>
            <a:r>
              <a:rPr lang="en-US" altLang="en-US" sz="1600" b="1" i="1">
                <a:solidFill>
                  <a:srgbClr val="FF33CC"/>
                </a:solidFill>
              </a:rPr>
              <a:t>sender </a:t>
            </a:r>
            <a:r>
              <a:rPr lang="en-US" altLang="en-US" sz="1600"/>
              <a:t>to the </a:t>
            </a:r>
            <a:r>
              <a:rPr lang="en-US" altLang="en-US" sz="1600" b="1" i="1">
                <a:solidFill>
                  <a:srgbClr val="FF33CC"/>
                </a:solidFill>
              </a:rPr>
              <a:t>receiver</a:t>
            </a:r>
            <a:r>
              <a:rPr lang="en-US" altLang="en-US" sz="1600"/>
              <a:t>. </a:t>
            </a:r>
            <a:r>
              <a:rPr lang="en-US" altLang="en-US" sz="1600" b="1" i="1">
                <a:solidFill>
                  <a:srgbClr val="FF33CC"/>
                </a:solidFill>
              </a:rPr>
              <a:t>Time</a:t>
            </a:r>
            <a:r>
              <a:rPr lang="en-US" altLang="en-US" sz="1600"/>
              <a:t> proceeds from </a:t>
            </a:r>
            <a:r>
              <a:rPr lang="en-US" altLang="en-US" sz="1600" b="1">
                <a:solidFill>
                  <a:srgbClr val="0000FF"/>
                </a:solidFill>
              </a:rPr>
              <a:t>top to bottom</a:t>
            </a:r>
            <a:r>
              <a:rPr lang="en-US" altLang="en-US" sz="1600"/>
              <a:t>, but the </a:t>
            </a:r>
            <a:r>
              <a:rPr lang="en-US" altLang="en-US" sz="1600">
                <a:solidFill>
                  <a:srgbClr val="0000FF"/>
                </a:solidFill>
              </a:rPr>
              <a:t>spacing is irrelevant</a:t>
            </a:r>
            <a:r>
              <a:rPr lang="en-US" altLang="en-US" sz="1600"/>
              <a:t>; the diagram shows only the </a:t>
            </a:r>
            <a:r>
              <a:rPr lang="en-US" altLang="en-US" sz="1600" i="1" u="sng">
                <a:solidFill>
                  <a:srgbClr val="C00000"/>
                </a:solidFill>
              </a:rPr>
              <a:t>sequence of messages, not their exact timing</a:t>
            </a:r>
            <a:r>
              <a:rPr lang="en-US" altLang="en-US" sz="1600"/>
              <a:t>. Note that sequence diagrams can show </a:t>
            </a:r>
            <a:r>
              <a:rPr lang="en-US" altLang="en-US" sz="1600" b="1" i="1">
                <a:solidFill>
                  <a:srgbClr val="FF33CC"/>
                </a:solidFill>
              </a:rPr>
              <a:t>concurrent signals </a:t>
            </a:r>
            <a:r>
              <a:rPr lang="en-US" altLang="en-US" sz="1600" i="1"/>
              <a:t>stockbroker system  </a:t>
            </a:r>
            <a:r>
              <a:rPr lang="en-US" altLang="en-US" sz="1600"/>
              <a:t>sends messages to </a:t>
            </a:r>
            <a:r>
              <a:rPr lang="en-US" altLang="en-US" sz="1600" i="1"/>
              <a:t>customer </a:t>
            </a:r>
            <a:r>
              <a:rPr lang="en-US" altLang="en-US" sz="1600"/>
              <a:t>and </a:t>
            </a:r>
            <a:r>
              <a:rPr lang="en-US" altLang="en-US" sz="1600" i="1"/>
              <a:t>securities exchange </a:t>
            </a:r>
            <a:r>
              <a:rPr lang="en-US" altLang="en-US" sz="1600"/>
              <a:t>concurrently-and signals between </a:t>
            </a:r>
            <a:r>
              <a:rPr lang="en-US" altLang="en-US" sz="1600">
                <a:solidFill>
                  <a:srgbClr val="C00000"/>
                </a:solidFill>
              </a:rPr>
              <a:t>participants</a:t>
            </a:r>
            <a:r>
              <a:rPr lang="en-US" altLang="en-US" sz="1600"/>
              <a:t> need not </a:t>
            </a:r>
            <a:r>
              <a:rPr lang="en-US" altLang="en-US" sz="1600" i="1">
                <a:solidFill>
                  <a:srgbClr val="C00000"/>
                </a:solidFill>
              </a:rPr>
              <a:t>alternate</a:t>
            </a:r>
            <a:r>
              <a:rPr lang="en-US" altLang="en-US" sz="1600" i="1"/>
              <a:t> - stock broker system </a:t>
            </a:r>
            <a:r>
              <a:rPr lang="en-US" altLang="en-US" sz="1600"/>
              <a:t>sends </a:t>
            </a:r>
            <a:r>
              <a:rPr lang="en-US" altLang="en-US" sz="1600" i="1"/>
              <a:t>secure communication </a:t>
            </a:r>
            <a:r>
              <a:rPr lang="en-US" altLang="en-US" sz="1600"/>
              <a:t>followed by </a:t>
            </a:r>
            <a:r>
              <a:rPr lang="en-US" altLang="en-US" sz="1600" i="1"/>
              <a:t>display portfolio.</a:t>
            </a:r>
            <a:endParaRPr lang="en-US" altLang="en-US" sz="1600"/>
          </a:p>
          <a:p>
            <a:pPr>
              <a:buFont typeface="Wingdings" panose="05000000000000000000" pitchFamily="2" charset="2"/>
              <a:buNone/>
            </a:pPr>
            <a:endParaRPr lang="en-US" altLang="en-US"/>
          </a:p>
        </p:txBody>
      </p:sp>
      <p:pic>
        <p:nvPicPr>
          <p:cNvPr id="59396" name="Picture 3">
            <a:extLst>
              <a:ext uri="{FF2B5EF4-FFF2-40B4-BE49-F238E27FC236}">
                <a16:creationId xmlns:a16="http://schemas.microsoft.com/office/drawing/2014/main" id="{DACD200D-92F6-457D-8D5F-F425EE7C25EF}"/>
              </a:ext>
            </a:extLst>
          </p:cNvPr>
          <p:cNvPicPr>
            <a:picLocks noChangeAspect="1" noChangeArrowheads="1"/>
          </p:cNvPicPr>
          <p:nvPr/>
        </p:nvPicPr>
        <p:blipFill>
          <a:blip r:embed="rId2">
            <a:lum bright="-20000" contrast="38000"/>
            <a:extLst>
              <a:ext uri="{28A0092B-C50C-407E-A947-70E740481C1C}">
                <a14:useLocalDpi xmlns:a14="http://schemas.microsoft.com/office/drawing/2010/main" val="0"/>
              </a:ext>
            </a:extLst>
          </a:blip>
          <a:srcRect/>
          <a:stretch>
            <a:fillRect/>
          </a:stretch>
        </p:blipFill>
        <p:spPr bwMode="auto">
          <a:xfrm>
            <a:off x="1066800" y="2895600"/>
            <a:ext cx="7239000" cy="312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a:extLst>
              <a:ext uri="{FF2B5EF4-FFF2-40B4-BE49-F238E27FC236}">
                <a16:creationId xmlns:a16="http://schemas.microsoft.com/office/drawing/2014/main" id="{7C0C7167-64ED-4180-A423-6130B2479C56}"/>
              </a:ext>
            </a:extLst>
          </p:cNvPr>
          <p:cNvSpPr>
            <a:spLocks noGrp="1"/>
          </p:cNvSpPr>
          <p:nvPr>
            <p:ph type="title"/>
          </p:nvPr>
        </p:nvSpPr>
        <p:spPr/>
        <p:txBody>
          <a:bodyPr/>
          <a:lstStyle/>
          <a:p>
            <a:endParaRPr lang="en-US" altLang="en-US"/>
          </a:p>
        </p:txBody>
      </p:sp>
      <p:sp>
        <p:nvSpPr>
          <p:cNvPr id="60419" name="Content Placeholder 2">
            <a:extLst>
              <a:ext uri="{FF2B5EF4-FFF2-40B4-BE49-F238E27FC236}">
                <a16:creationId xmlns:a16="http://schemas.microsoft.com/office/drawing/2014/main" id="{C7715276-2F53-498D-B3BA-030217C4296E}"/>
              </a:ext>
            </a:extLst>
          </p:cNvPr>
          <p:cNvSpPr>
            <a:spLocks noGrp="1"/>
          </p:cNvSpPr>
          <p:nvPr>
            <p:ph idx="1"/>
          </p:nvPr>
        </p:nvSpPr>
        <p:spPr>
          <a:xfrm>
            <a:off x="762000" y="152400"/>
            <a:ext cx="7696200" cy="6096000"/>
          </a:xfrm>
        </p:spPr>
        <p:txBody>
          <a:bodyPr/>
          <a:lstStyle/>
          <a:p>
            <a:pPr algn="just"/>
            <a:r>
              <a:rPr lang="en-US" altLang="en-US" u="sng">
                <a:latin typeface="Agency FB" panose="020B0503020202020204" pitchFamily="34" charset="0"/>
              </a:rPr>
              <a:t>A sequence diagram must be prepared </a:t>
            </a:r>
            <a:r>
              <a:rPr lang="en-US" altLang="en-US" u="sng">
                <a:solidFill>
                  <a:srgbClr val="FF0000"/>
                </a:solidFill>
                <a:latin typeface="Agency FB" panose="020B0503020202020204" pitchFamily="34" charset="0"/>
              </a:rPr>
              <a:t>for each exception condition </a:t>
            </a:r>
            <a:r>
              <a:rPr lang="en-US" altLang="en-US" u="sng">
                <a:solidFill>
                  <a:srgbClr val="0000FF"/>
                </a:solidFill>
                <a:latin typeface="Agency FB" panose="020B0503020202020204" pitchFamily="34" charset="0"/>
              </a:rPr>
              <a:t>within the use case</a:t>
            </a:r>
            <a:r>
              <a:rPr lang="en-US" altLang="en-US">
                <a:latin typeface="Agency FB" panose="020B0503020202020204" pitchFamily="34" charset="0"/>
              </a:rPr>
              <a:t>. </a:t>
            </a:r>
          </a:p>
          <a:p>
            <a:pPr algn="just"/>
            <a:r>
              <a:rPr lang="en-US" altLang="en-US" sz="2000"/>
              <a:t>E.g. Figure below shows a </a:t>
            </a:r>
            <a:r>
              <a:rPr lang="en-US" altLang="en-US" sz="2000" i="1">
                <a:solidFill>
                  <a:srgbClr val="0000FF"/>
                </a:solidFill>
              </a:rPr>
              <a:t>variation </a:t>
            </a:r>
            <a:r>
              <a:rPr lang="en-US" altLang="en-US" sz="2000"/>
              <a:t>in which the customer does not have sufficient funds to place the order. In this example, the customer cancels the order. </a:t>
            </a:r>
            <a:endParaRPr lang="en-US" altLang="en-US"/>
          </a:p>
        </p:txBody>
      </p:sp>
      <p:pic>
        <p:nvPicPr>
          <p:cNvPr id="60420" name="Picture 3">
            <a:extLst>
              <a:ext uri="{FF2B5EF4-FFF2-40B4-BE49-F238E27FC236}">
                <a16:creationId xmlns:a16="http://schemas.microsoft.com/office/drawing/2014/main" id="{21DEE52C-724E-4B34-BD28-5EA71D1759A1}"/>
              </a:ext>
            </a:extLst>
          </p:cNvPr>
          <p:cNvPicPr>
            <a:picLocks noChangeAspect="1" noChangeArrowheads="1"/>
          </p:cNvPicPr>
          <p:nvPr/>
        </p:nvPicPr>
        <p:blipFill>
          <a:blip r:embed="rId2">
            <a:lum bright="-36000" contrast="62000"/>
            <a:extLst>
              <a:ext uri="{28A0092B-C50C-407E-A947-70E740481C1C}">
                <a14:useLocalDpi xmlns:a14="http://schemas.microsoft.com/office/drawing/2010/main" val="0"/>
              </a:ext>
            </a:extLst>
          </a:blip>
          <a:srcRect/>
          <a:stretch>
            <a:fillRect/>
          </a:stretch>
        </p:blipFill>
        <p:spPr bwMode="auto">
          <a:xfrm>
            <a:off x="1524000" y="2209800"/>
            <a:ext cx="60198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a:extLst>
              <a:ext uri="{FF2B5EF4-FFF2-40B4-BE49-F238E27FC236}">
                <a16:creationId xmlns:a16="http://schemas.microsoft.com/office/drawing/2014/main" id="{55C250B9-9A55-4EA8-AD08-1FBBBA1093C0}"/>
              </a:ext>
            </a:extLst>
          </p:cNvPr>
          <p:cNvSpPr>
            <a:spLocks noGrp="1"/>
          </p:cNvSpPr>
          <p:nvPr>
            <p:ph type="title"/>
          </p:nvPr>
        </p:nvSpPr>
        <p:spPr/>
        <p:txBody>
          <a:bodyPr/>
          <a:lstStyle/>
          <a:p>
            <a:endParaRPr lang="en-US" altLang="en-US"/>
          </a:p>
        </p:txBody>
      </p:sp>
      <p:sp>
        <p:nvSpPr>
          <p:cNvPr id="61443" name="Content Placeholder 2">
            <a:extLst>
              <a:ext uri="{FF2B5EF4-FFF2-40B4-BE49-F238E27FC236}">
                <a16:creationId xmlns:a16="http://schemas.microsoft.com/office/drawing/2014/main" id="{80B4B636-D820-491F-97B4-E8F779B0F568}"/>
              </a:ext>
            </a:extLst>
          </p:cNvPr>
          <p:cNvSpPr>
            <a:spLocks noGrp="1"/>
          </p:cNvSpPr>
          <p:nvPr>
            <p:ph idx="1"/>
          </p:nvPr>
        </p:nvSpPr>
        <p:spPr/>
        <p:txBody>
          <a:bodyPr/>
          <a:lstStyle/>
          <a:p>
            <a:pPr algn="just"/>
            <a:r>
              <a:rPr lang="en-US" altLang="en-US">
                <a:latin typeface="Agency FB" panose="020B0503020202020204" pitchFamily="34" charset="0"/>
              </a:rPr>
              <a:t>In most systems, there are an </a:t>
            </a:r>
            <a:r>
              <a:rPr lang="en-US" altLang="en-US" u="sng">
                <a:solidFill>
                  <a:srgbClr val="0000FF"/>
                </a:solidFill>
                <a:latin typeface="Agency FB" panose="020B0503020202020204" pitchFamily="34" charset="0"/>
              </a:rPr>
              <a:t>unlimited number of scenarios, so it is not possible to show them all</a:t>
            </a:r>
            <a:r>
              <a:rPr lang="en-US" altLang="en-US">
                <a:solidFill>
                  <a:srgbClr val="0000FF"/>
                </a:solidFill>
                <a:latin typeface="Agency FB" panose="020B0503020202020204" pitchFamily="34" charset="0"/>
              </a:rPr>
              <a:t>. </a:t>
            </a:r>
            <a:r>
              <a:rPr lang="en-US" altLang="en-US">
                <a:latin typeface="Agency FB" panose="020B0503020202020204" pitchFamily="34" charset="0"/>
              </a:rPr>
              <a:t>However, all the use cases must be </a:t>
            </a:r>
            <a:r>
              <a:rPr lang="en-US" altLang="en-US">
                <a:solidFill>
                  <a:srgbClr val="0000FF"/>
                </a:solidFill>
                <a:latin typeface="Agency FB" panose="020B0503020202020204" pitchFamily="34" charset="0"/>
              </a:rPr>
              <a:t>elaborated to possible extent </a:t>
            </a:r>
            <a:r>
              <a:rPr lang="en-US" altLang="en-US">
                <a:latin typeface="Agency FB" panose="020B0503020202020204" pitchFamily="34" charset="0"/>
              </a:rPr>
              <a:t>in such a way that the </a:t>
            </a:r>
            <a:r>
              <a:rPr lang="en-US" altLang="en-US">
                <a:solidFill>
                  <a:srgbClr val="FF33CC"/>
                </a:solidFill>
                <a:latin typeface="Agency FB" panose="020B0503020202020204" pitchFamily="34" charset="0"/>
              </a:rPr>
              <a:t>basic kinds of behavior </a:t>
            </a:r>
            <a:r>
              <a:rPr lang="en-US" altLang="en-US">
                <a:latin typeface="Agency FB" panose="020B0503020202020204" pitchFamily="34" charset="0"/>
              </a:rPr>
              <a:t>must be covered with sequence diagrams. </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a:extLst>
              <a:ext uri="{FF2B5EF4-FFF2-40B4-BE49-F238E27FC236}">
                <a16:creationId xmlns:a16="http://schemas.microsoft.com/office/drawing/2014/main" id="{06A1287E-A4F7-440D-B67A-529663B5750E}"/>
              </a:ext>
            </a:extLst>
          </p:cNvPr>
          <p:cNvSpPr>
            <a:spLocks noGrp="1"/>
          </p:cNvSpPr>
          <p:nvPr>
            <p:ph type="title"/>
          </p:nvPr>
        </p:nvSpPr>
        <p:spPr/>
        <p:txBody>
          <a:bodyPr/>
          <a:lstStyle/>
          <a:p>
            <a:r>
              <a:rPr lang="en-US" altLang="en-US" b="1" i="1"/>
              <a:t>Guidelines for Sequence Models</a:t>
            </a:r>
            <a:br>
              <a:rPr lang="en-US" altLang="en-US"/>
            </a:br>
            <a:endParaRPr lang="en-US" altLang="en-US"/>
          </a:p>
        </p:txBody>
      </p:sp>
      <p:sp>
        <p:nvSpPr>
          <p:cNvPr id="62467" name="Content Placeholder 2">
            <a:extLst>
              <a:ext uri="{FF2B5EF4-FFF2-40B4-BE49-F238E27FC236}">
                <a16:creationId xmlns:a16="http://schemas.microsoft.com/office/drawing/2014/main" id="{9B1118D5-2667-49EF-B168-502E751E55E4}"/>
              </a:ext>
            </a:extLst>
          </p:cNvPr>
          <p:cNvSpPr>
            <a:spLocks noGrp="1"/>
          </p:cNvSpPr>
          <p:nvPr>
            <p:ph idx="1"/>
          </p:nvPr>
        </p:nvSpPr>
        <p:spPr/>
        <p:txBody>
          <a:bodyPr/>
          <a:lstStyle/>
          <a:p>
            <a:r>
              <a:rPr lang="en-US" altLang="en-US" sz="2800" b="1">
                <a:solidFill>
                  <a:srgbClr val="FF33CC"/>
                </a:solidFill>
                <a:latin typeface="Andalus" pitchFamily="2" charset="0"/>
                <a:cs typeface="Andalus" pitchFamily="2" charset="0"/>
              </a:rPr>
              <a:t>Prepare at least </a:t>
            </a:r>
            <a:r>
              <a:rPr lang="en-US" altLang="en-US" sz="2800" b="1" u="sng">
                <a:solidFill>
                  <a:srgbClr val="FF33CC"/>
                </a:solidFill>
                <a:latin typeface="Andalus" pitchFamily="2" charset="0"/>
                <a:cs typeface="Andalus" pitchFamily="2" charset="0"/>
              </a:rPr>
              <a:t>one scenario </a:t>
            </a:r>
            <a:r>
              <a:rPr lang="en-US" altLang="en-US" sz="2800" b="1">
                <a:solidFill>
                  <a:srgbClr val="FF33CC"/>
                </a:solidFill>
                <a:latin typeface="Andalus" pitchFamily="2" charset="0"/>
                <a:cs typeface="Andalus" pitchFamily="2" charset="0"/>
              </a:rPr>
              <a:t>per use case</a:t>
            </a:r>
          </a:p>
          <a:p>
            <a:r>
              <a:rPr lang="en-US" altLang="en-US" sz="2800" b="1">
                <a:solidFill>
                  <a:srgbClr val="FF33CC"/>
                </a:solidFill>
                <a:latin typeface="Andalus" pitchFamily="2" charset="0"/>
                <a:cs typeface="Andalus" pitchFamily="2" charset="0"/>
              </a:rPr>
              <a:t>Abstract the </a:t>
            </a:r>
            <a:r>
              <a:rPr lang="en-US" altLang="en-US" sz="2800" b="1" u="sng">
                <a:solidFill>
                  <a:srgbClr val="FF33CC"/>
                </a:solidFill>
                <a:latin typeface="Andalus" pitchFamily="2" charset="0"/>
                <a:cs typeface="Andalus" pitchFamily="2" charset="0"/>
              </a:rPr>
              <a:t>scenarios</a:t>
            </a:r>
            <a:r>
              <a:rPr lang="en-US" altLang="en-US" sz="2800" b="1">
                <a:solidFill>
                  <a:srgbClr val="FF33CC"/>
                </a:solidFill>
                <a:latin typeface="Andalus" pitchFamily="2" charset="0"/>
                <a:cs typeface="Andalus" pitchFamily="2" charset="0"/>
              </a:rPr>
              <a:t> into </a:t>
            </a:r>
            <a:r>
              <a:rPr lang="en-US" altLang="en-US" sz="2800" b="1" u="sng">
                <a:solidFill>
                  <a:srgbClr val="FF33CC"/>
                </a:solidFill>
                <a:latin typeface="Andalus" pitchFamily="2" charset="0"/>
                <a:cs typeface="Andalus" pitchFamily="2" charset="0"/>
              </a:rPr>
              <a:t>sequence diagrams</a:t>
            </a:r>
          </a:p>
          <a:p>
            <a:r>
              <a:rPr lang="en-US" altLang="en-US" sz="2800" b="1">
                <a:solidFill>
                  <a:srgbClr val="FF33CC"/>
                </a:solidFill>
                <a:latin typeface="Andalus" pitchFamily="2" charset="0"/>
                <a:cs typeface="Andalus" pitchFamily="2" charset="0"/>
              </a:rPr>
              <a:t>Divide complex interactions</a:t>
            </a:r>
          </a:p>
          <a:p>
            <a:r>
              <a:rPr lang="en-US" altLang="en-US" sz="2800" b="1">
                <a:solidFill>
                  <a:srgbClr val="FF33CC"/>
                </a:solidFill>
                <a:latin typeface="Andalus" pitchFamily="2" charset="0"/>
                <a:cs typeface="Andalus" pitchFamily="2" charset="0"/>
              </a:rPr>
              <a:t>Prepare a sequence diagram for each error condition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36CC7DB8-F569-4130-ADF6-C519A82D43A3}"/>
              </a:ext>
            </a:extLst>
          </p:cNvPr>
          <p:cNvSpPr>
            <a:spLocks noGrp="1"/>
          </p:cNvSpPr>
          <p:nvPr>
            <p:ph type="title"/>
          </p:nvPr>
        </p:nvSpPr>
        <p:spPr/>
        <p:txBody>
          <a:bodyPr/>
          <a:lstStyle/>
          <a:p>
            <a:endParaRPr lang="en-US" altLang="en-US"/>
          </a:p>
        </p:txBody>
      </p:sp>
      <p:pic>
        <p:nvPicPr>
          <p:cNvPr id="8195" name="Picture 11">
            <a:extLst>
              <a:ext uri="{FF2B5EF4-FFF2-40B4-BE49-F238E27FC236}">
                <a16:creationId xmlns:a16="http://schemas.microsoft.com/office/drawing/2014/main" id="{58B6B33E-702B-4D13-9D26-5907767711FF}"/>
              </a:ext>
            </a:extLst>
          </p:cNvPr>
          <p:cNvPicPr>
            <a:picLocks noGrp="1" noChangeAspect="1" noChangeArrowheads="1"/>
          </p:cNvPicPr>
          <p:nvPr>
            <p:ph idx="1"/>
          </p:nvPr>
        </p:nvPicPr>
        <p:blipFill>
          <a:blip r:embed="rId2">
            <a:lum bright="-54000" contrast="84000"/>
            <a:extLst>
              <a:ext uri="{28A0092B-C50C-407E-A947-70E740481C1C}">
                <a14:useLocalDpi xmlns:a14="http://schemas.microsoft.com/office/drawing/2010/main" val="0"/>
              </a:ext>
            </a:extLst>
          </a:blip>
          <a:srcRect/>
          <a:stretch>
            <a:fillRect/>
          </a:stretch>
        </p:blipFill>
        <p:spPr>
          <a:xfrm>
            <a:off x="533400" y="381000"/>
            <a:ext cx="8077200" cy="3352800"/>
          </a:xfrm>
        </p:spPr>
      </p:pic>
      <p:pic>
        <p:nvPicPr>
          <p:cNvPr id="8196" name="Picture 12">
            <a:extLst>
              <a:ext uri="{FF2B5EF4-FFF2-40B4-BE49-F238E27FC236}">
                <a16:creationId xmlns:a16="http://schemas.microsoft.com/office/drawing/2014/main" id="{7CB19EF3-053C-4D5F-A711-73A2B4E885F6}"/>
              </a:ext>
            </a:extLst>
          </p:cNvPr>
          <p:cNvPicPr>
            <a:picLocks noChangeAspect="1" noChangeArrowheads="1"/>
          </p:cNvPicPr>
          <p:nvPr/>
        </p:nvPicPr>
        <p:blipFill>
          <a:blip r:embed="rId3">
            <a:lum bright="-60000" contrast="82000"/>
            <a:extLst>
              <a:ext uri="{28A0092B-C50C-407E-A947-70E740481C1C}">
                <a14:useLocalDpi xmlns:a14="http://schemas.microsoft.com/office/drawing/2010/main" val="0"/>
              </a:ext>
            </a:extLst>
          </a:blip>
          <a:srcRect/>
          <a:stretch>
            <a:fillRect/>
          </a:stretch>
        </p:blipFill>
        <p:spPr bwMode="auto">
          <a:xfrm>
            <a:off x="609600" y="3733800"/>
            <a:ext cx="8153400" cy="312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762EE-F549-4EBA-954C-D3591FC842D2}"/>
              </a:ext>
            </a:extLst>
          </p:cNvPr>
          <p:cNvSpPr>
            <a:spLocks noGrp="1"/>
          </p:cNvSpPr>
          <p:nvPr>
            <p:ph type="title"/>
          </p:nvPr>
        </p:nvSpPr>
        <p:spPr/>
        <p:txBody>
          <a:bodyPr/>
          <a:lstStyle/>
          <a:p>
            <a:pPr>
              <a:defRPr/>
            </a:pPr>
            <a:r>
              <a:rPr lang="en-US" b="1" u="dbl" dirty="0"/>
              <a:t>Activity Models:</a:t>
            </a:r>
            <a:br>
              <a:rPr lang="en-US" dirty="0"/>
            </a:br>
            <a:endParaRPr lang="en-US" dirty="0"/>
          </a:p>
        </p:txBody>
      </p:sp>
      <p:sp>
        <p:nvSpPr>
          <p:cNvPr id="63491" name="Content Placeholder 2">
            <a:extLst>
              <a:ext uri="{FF2B5EF4-FFF2-40B4-BE49-F238E27FC236}">
                <a16:creationId xmlns:a16="http://schemas.microsoft.com/office/drawing/2014/main" id="{571BEF2A-6241-41E8-A020-2731FA4E0D2F}"/>
              </a:ext>
            </a:extLst>
          </p:cNvPr>
          <p:cNvSpPr>
            <a:spLocks noGrp="1"/>
          </p:cNvSpPr>
          <p:nvPr>
            <p:ph idx="1"/>
          </p:nvPr>
        </p:nvSpPr>
        <p:spPr>
          <a:xfrm>
            <a:off x="762000" y="1447800"/>
            <a:ext cx="7696200" cy="4191000"/>
          </a:xfrm>
        </p:spPr>
        <p:txBody>
          <a:bodyPr/>
          <a:lstStyle/>
          <a:p>
            <a:pPr algn="just"/>
            <a:r>
              <a:rPr lang="en-US" altLang="en-US" sz="2800"/>
              <a:t>An </a:t>
            </a:r>
            <a:r>
              <a:rPr lang="en-US" altLang="en-US" sz="2800" i="1"/>
              <a:t>activity diagram </a:t>
            </a:r>
            <a:r>
              <a:rPr lang="en-US" altLang="en-US" sz="2800"/>
              <a:t>shows the </a:t>
            </a:r>
            <a:r>
              <a:rPr lang="en-US" altLang="en-US" sz="2800" u="sng">
                <a:solidFill>
                  <a:srgbClr val="FF33CC"/>
                </a:solidFill>
              </a:rPr>
              <a:t>sequence of steps that make up a complex process</a:t>
            </a:r>
            <a:r>
              <a:rPr lang="en-US" altLang="en-US" sz="2800"/>
              <a:t>, such as an </a:t>
            </a:r>
            <a:r>
              <a:rPr lang="en-US" altLang="en-US" sz="2800" u="sng">
                <a:solidFill>
                  <a:srgbClr val="0000FF"/>
                </a:solidFill>
              </a:rPr>
              <a:t>algorithm or workflow</a:t>
            </a:r>
            <a:r>
              <a:rPr lang="en-US" altLang="en-US" sz="2800"/>
              <a:t>. An activity diagram shows flow of control, similar to a sequence diagram, but </a:t>
            </a:r>
            <a:r>
              <a:rPr lang="en-US" altLang="en-US" sz="2800" u="sng">
                <a:solidFill>
                  <a:srgbClr val="FF33CC"/>
                </a:solidFill>
              </a:rPr>
              <a:t>focuses on operations</a:t>
            </a:r>
            <a:r>
              <a:rPr lang="en-US" altLang="en-US" sz="2800">
                <a:solidFill>
                  <a:srgbClr val="FF33CC"/>
                </a:solidFill>
              </a:rPr>
              <a:t> </a:t>
            </a:r>
            <a:r>
              <a:rPr lang="en-US" altLang="en-US" sz="2800" u="sng">
                <a:solidFill>
                  <a:srgbClr val="FF33CC"/>
                </a:solidFill>
              </a:rPr>
              <a:t>rather than on objects</a:t>
            </a:r>
            <a:r>
              <a:rPr lang="en-US" altLang="en-US" sz="2800"/>
              <a:t>. Activity diagrams are most useful during the early stages of </a:t>
            </a:r>
            <a:r>
              <a:rPr lang="en-US" altLang="en-US" sz="2800">
                <a:solidFill>
                  <a:srgbClr val="0000FF"/>
                </a:solidFill>
              </a:rPr>
              <a:t>designing algorithms and workflows.</a:t>
            </a:r>
          </a:p>
          <a:p>
            <a:endParaRPr lang="en-US" alt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a:extLst>
              <a:ext uri="{FF2B5EF4-FFF2-40B4-BE49-F238E27FC236}">
                <a16:creationId xmlns:a16="http://schemas.microsoft.com/office/drawing/2014/main" id="{29F67C27-0FD3-421B-B4AB-EDCB2C9C86F4}"/>
              </a:ext>
            </a:extLst>
          </p:cNvPr>
          <p:cNvSpPr>
            <a:spLocks noGrp="1"/>
          </p:cNvSpPr>
          <p:nvPr>
            <p:ph type="title"/>
          </p:nvPr>
        </p:nvSpPr>
        <p:spPr/>
        <p:txBody>
          <a:bodyPr/>
          <a:lstStyle/>
          <a:p>
            <a:r>
              <a:rPr lang="en-US" altLang="en-US" sz="2000"/>
              <a:t>Activity diagram for the </a:t>
            </a:r>
            <a:r>
              <a:rPr lang="en-US" altLang="en-US" sz="2000">
                <a:solidFill>
                  <a:srgbClr val="0000FF"/>
                </a:solidFill>
              </a:rPr>
              <a:t>processing of a stock trade order that has been received by an online stock broker. </a:t>
            </a:r>
            <a:endParaRPr lang="en-US" altLang="en-US">
              <a:solidFill>
                <a:srgbClr val="0000FF"/>
              </a:solidFill>
            </a:endParaRPr>
          </a:p>
        </p:txBody>
      </p:sp>
      <p:pic>
        <p:nvPicPr>
          <p:cNvPr id="64515" name="Picture 2">
            <a:extLst>
              <a:ext uri="{FF2B5EF4-FFF2-40B4-BE49-F238E27FC236}">
                <a16:creationId xmlns:a16="http://schemas.microsoft.com/office/drawing/2014/main" id="{1A54AA16-C770-4079-8B5A-31FC3006EDB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009650" y="1066800"/>
            <a:ext cx="7200900" cy="4876800"/>
          </a:xfrm>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a:extLst>
              <a:ext uri="{FF2B5EF4-FFF2-40B4-BE49-F238E27FC236}">
                <a16:creationId xmlns:a16="http://schemas.microsoft.com/office/drawing/2014/main" id="{A44C9D2B-D4A0-462A-8AF2-4AB9D6DF82D5}"/>
              </a:ext>
            </a:extLst>
          </p:cNvPr>
          <p:cNvSpPr>
            <a:spLocks noGrp="1"/>
          </p:cNvSpPr>
          <p:nvPr>
            <p:ph type="title"/>
          </p:nvPr>
        </p:nvSpPr>
        <p:spPr/>
        <p:txBody>
          <a:bodyPr/>
          <a:lstStyle/>
          <a:p>
            <a:r>
              <a:rPr lang="en-US" altLang="en-US" sz="2400">
                <a:solidFill>
                  <a:srgbClr val="0000FF"/>
                </a:solidFill>
              </a:rPr>
              <a:t>ACTIVITY DIAGRAM Vs TRADITIONAL FLOWCHART - COMPARISON</a:t>
            </a:r>
            <a:endParaRPr lang="en-US" altLang="en-US">
              <a:solidFill>
                <a:srgbClr val="0000FF"/>
              </a:solidFill>
            </a:endParaRPr>
          </a:p>
        </p:txBody>
      </p:sp>
      <p:sp>
        <p:nvSpPr>
          <p:cNvPr id="65539" name="Content Placeholder 2">
            <a:extLst>
              <a:ext uri="{FF2B5EF4-FFF2-40B4-BE49-F238E27FC236}">
                <a16:creationId xmlns:a16="http://schemas.microsoft.com/office/drawing/2014/main" id="{A1C7A650-89AF-49EA-BE12-43FC43A2B632}"/>
              </a:ext>
            </a:extLst>
          </p:cNvPr>
          <p:cNvSpPr>
            <a:spLocks noGrp="1"/>
          </p:cNvSpPr>
          <p:nvPr>
            <p:ph idx="1"/>
          </p:nvPr>
        </p:nvSpPr>
        <p:spPr/>
        <p:txBody>
          <a:bodyPr/>
          <a:lstStyle/>
          <a:p>
            <a:pPr algn="just"/>
            <a:r>
              <a:rPr lang="en-US" altLang="en-US" sz="2400"/>
              <a:t>An activity diagram is </a:t>
            </a:r>
            <a:r>
              <a:rPr lang="en-US" altLang="en-US" sz="2400">
                <a:solidFill>
                  <a:srgbClr val="0000FF"/>
                </a:solidFill>
              </a:rPr>
              <a:t>like</a:t>
            </a:r>
            <a:r>
              <a:rPr lang="en-US" altLang="en-US" sz="2400"/>
              <a:t> a traditional flowchart in that it shows the </a:t>
            </a:r>
            <a:r>
              <a:rPr lang="en-US" altLang="en-US" sz="2400">
                <a:solidFill>
                  <a:srgbClr val="0000FF"/>
                </a:solidFill>
              </a:rPr>
              <a:t>flow of control from step to step. </a:t>
            </a:r>
            <a:r>
              <a:rPr lang="en-US" altLang="en-US" sz="2400">
                <a:solidFill>
                  <a:srgbClr val="FF33CC"/>
                </a:solidFill>
              </a:rPr>
              <a:t>Unlike </a:t>
            </a:r>
            <a:r>
              <a:rPr lang="en-US" altLang="en-US" sz="2400"/>
              <a:t>a traditional flowchart, however, an activity diagram can show </a:t>
            </a:r>
            <a:r>
              <a:rPr lang="en-US" altLang="en-US" sz="2400" b="1">
                <a:solidFill>
                  <a:srgbClr val="FF33CC"/>
                </a:solidFill>
              </a:rPr>
              <a:t>both sequential and </a:t>
            </a:r>
            <a:r>
              <a:rPr lang="en-US" altLang="en-US" sz="2400" b="1" u="sng">
                <a:solidFill>
                  <a:srgbClr val="FF33CC"/>
                </a:solidFill>
              </a:rPr>
              <a:t>concurrent flow of control</a:t>
            </a:r>
            <a:r>
              <a:rPr lang="en-US" altLang="en-US" sz="2400">
                <a:solidFill>
                  <a:srgbClr val="FF33CC"/>
                </a:solidFill>
              </a:rPr>
              <a:t>.</a:t>
            </a:r>
            <a:r>
              <a:rPr lang="en-US" altLang="en-US" sz="2400"/>
              <a:t> This distinction is important for a distributed system.</a:t>
            </a:r>
          </a:p>
          <a:p>
            <a:pPr algn="just"/>
            <a:r>
              <a:rPr lang="en-US" altLang="en-US" sz="2400"/>
              <a:t>Activity diagrams are often used for </a:t>
            </a:r>
            <a:r>
              <a:rPr lang="en-US" altLang="en-US" sz="2400">
                <a:solidFill>
                  <a:srgbClr val="FF33CC"/>
                </a:solidFill>
              </a:rPr>
              <a:t>modeling human organizations</a:t>
            </a:r>
            <a:r>
              <a:rPr lang="en-US" altLang="en-US" sz="2400"/>
              <a:t> because they involve many objects-persons and organizational units - that perform operations </a:t>
            </a:r>
            <a:r>
              <a:rPr lang="en-US" altLang="en-US" sz="2400" u="sng">
                <a:solidFill>
                  <a:srgbClr val="FF33CC"/>
                </a:solidFill>
              </a:rPr>
              <a:t>concurrently</a:t>
            </a:r>
            <a:r>
              <a:rPr lang="en-US" altLang="en-US" sz="2400">
                <a:solidFill>
                  <a:srgbClr val="FF33CC"/>
                </a:solidFill>
              </a:rPr>
              <a:t>.</a:t>
            </a:r>
          </a:p>
          <a:p>
            <a:endParaRPr lang="en-US" alt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6DB5EEB7-9EAC-4285-9ED7-0602EC4D2994}"/>
              </a:ext>
            </a:extLst>
          </p:cNvPr>
          <p:cNvSpPr>
            <a:spLocks noGrp="1"/>
          </p:cNvSpPr>
          <p:nvPr>
            <p:ph type="title"/>
          </p:nvPr>
        </p:nvSpPr>
        <p:spPr/>
        <p:txBody>
          <a:bodyPr/>
          <a:lstStyle/>
          <a:p>
            <a:r>
              <a:rPr lang="en-US" altLang="en-US" b="1" i="1"/>
              <a:t>Activities</a:t>
            </a:r>
            <a:br>
              <a:rPr lang="en-US" altLang="en-US"/>
            </a:br>
            <a:endParaRPr lang="en-US" altLang="en-US"/>
          </a:p>
        </p:txBody>
      </p:sp>
      <p:sp>
        <p:nvSpPr>
          <p:cNvPr id="66563" name="Content Placeholder 2">
            <a:extLst>
              <a:ext uri="{FF2B5EF4-FFF2-40B4-BE49-F238E27FC236}">
                <a16:creationId xmlns:a16="http://schemas.microsoft.com/office/drawing/2014/main" id="{6ACA565F-35A4-40D9-A4DE-1444BD2A454A}"/>
              </a:ext>
            </a:extLst>
          </p:cNvPr>
          <p:cNvSpPr>
            <a:spLocks noGrp="1"/>
          </p:cNvSpPr>
          <p:nvPr>
            <p:ph idx="1"/>
          </p:nvPr>
        </p:nvSpPr>
        <p:spPr>
          <a:xfrm>
            <a:off x="685800" y="685800"/>
            <a:ext cx="7696200" cy="5486400"/>
          </a:xfrm>
        </p:spPr>
        <p:txBody>
          <a:bodyPr/>
          <a:lstStyle/>
          <a:p>
            <a:pPr algn="just"/>
            <a:r>
              <a:rPr lang="en-US" altLang="en-US" sz="2400"/>
              <a:t>The </a:t>
            </a:r>
            <a:r>
              <a:rPr lang="en-US" altLang="en-US" sz="2400" u="sng">
                <a:solidFill>
                  <a:srgbClr val="C00000"/>
                </a:solidFill>
              </a:rPr>
              <a:t>steps of an activity diagram are operations</a:t>
            </a:r>
            <a:r>
              <a:rPr lang="en-US" altLang="en-US" sz="2400"/>
              <a:t>, </a:t>
            </a:r>
            <a:r>
              <a:rPr lang="en-US" altLang="en-US" sz="2400" i="1">
                <a:solidFill>
                  <a:srgbClr val="FF33CC"/>
                </a:solidFill>
              </a:rPr>
              <a:t>specifically activities</a:t>
            </a:r>
            <a:r>
              <a:rPr lang="en-US" altLang="en-US" sz="2400"/>
              <a:t> from the </a:t>
            </a:r>
            <a:r>
              <a:rPr lang="en-US" altLang="en-US" sz="2400" i="1" u="sng">
                <a:solidFill>
                  <a:srgbClr val="0000FF"/>
                </a:solidFill>
                <a:latin typeface="Andalus" pitchFamily="2" charset="0"/>
                <a:cs typeface="Andalus" pitchFamily="2" charset="0"/>
              </a:rPr>
              <a:t>state model</a:t>
            </a:r>
            <a:r>
              <a:rPr lang="en-US" altLang="en-US" sz="2400"/>
              <a:t>. The purpose of an activity diagram is to show the </a:t>
            </a:r>
            <a:r>
              <a:rPr lang="en-US" altLang="en-US" sz="2400" u="sng">
                <a:solidFill>
                  <a:srgbClr val="0000FF"/>
                </a:solidFill>
              </a:rPr>
              <a:t>steps within a complex process and the sequencing constraints among them</a:t>
            </a:r>
            <a:r>
              <a:rPr lang="en-US" altLang="en-US" sz="2400">
                <a:solidFill>
                  <a:srgbClr val="0000FF"/>
                </a:solidFill>
              </a:rPr>
              <a:t>.</a:t>
            </a:r>
          </a:p>
          <a:p>
            <a:pPr algn="just"/>
            <a:r>
              <a:rPr lang="en-US" altLang="en-US" sz="2400"/>
              <a:t>Some activities run forever until an </a:t>
            </a:r>
            <a:r>
              <a:rPr lang="en-US" altLang="en-US" sz="2400">
                <a:solidFill>
                  <a:srgbClr val="FF33CC"/>
                </a:solidFill>
              </a:rPr>
              <a:t>outside event interrupts them</a:t>
            </a:r>
            <a:r>
              <a:rPr lang="en-US" altLang="en-US" sz="2400"/>
              <a:t>, but most activities eventually complete their work and </a:t>
            </a:r>
            <a:r>
              <a:rPr lang="en-US" altLang="en-US" sz="2400">
                <a:solidFill>
                  <a:srgbClr val="FF33CC"/>
                </a:solidFill>
              </a:rPr>
              <a:t>terminate by themselves</a:t>
            </a:r>
            <a:r>
              <a:rPr lang="en-US" altLang="en-US" sz="2400"/>
              <a:t>. The </a:t>
            </a:r>
            <a:r>
              <a:rPr lang="en-US" altLang="en-US" sz="2400">
                <a:solidFill>
                  <a:srgbClr val="FF33CC"/>
                </a:solidFill>
              </a:rPr>
              <a:t>completion of an activity </a:t>
            </a:r>
            <a:r>
              <a:rPr lang="en-US" altLang="en-US" sz="2400"/>
              <a:t>is a</a:t>
            </a:r>
            <a:r>
              <a:rPr lang="en-US" altLang="en-US" sz="2400">
                <a:solidFill>
                  <a:srgbClr val="0000FF"/>
                </a:solidFill>
              </a:rPr>
              <a:t> </a:t>
            </a:r>
            <a:r>
              <a:rPr lang="en-US" altLang="en-US" sz="2400" i="1" u="sng">
                <a:solidFill>
                  <a:srgbClr val="0000FF"/>
                </a:solidFill>
                <a:latin typeface="Andalus" pitchFamily="2" charset="0"/>
                <a:cs typeface="Andalus" pitchFamily="2" charset="0"/>
              </a:rPr>
              <a:t>completion event </a:t>
            </a:r>
            <a:r>
              <a:rPr lang="en-US" altLang="en-US" sz="2400"/>
              <a:t>and usually indicates that the next activity can be started. An </a:t>
            </a:r>
            <a:r>
              <a:rPr lang="en-US" altLang="en-US" sz="2400" b="1" i="1">
                <a:solidFill>
                  <a:srgbClr val="FF33CC"/>
                </a:solidFill>
              </a:rPr>
              <a:t>unlabeled arrow</a:t>
            </a:r>
            <a:r>
              <a:rPr lang="en-US" altLang="en-US" sz="2400">
                <a:solidFill>
                  <a:srgbClr val="FF33CC"/>
                </a:solidFill>
              </a:rPr>
              <a:t> </a:t>
            </a:r>
            <a:r>
              <a:rPr lang="en-US" altLang="en-US" sz="2400"/>
              <a:t>from one activity to another in an activity diagram indicates that the first activity must complete before the second activity can begin.</a:t>
            </a:r>
          </a:p>
          <a:p>
            <a:endParaRPr lang="en-US" altLang="en-US"/>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9F06C1BD-FFB0-4BF1-B3FF-812D540430EE}"/>
              </a:ext>
            </a:extLst>
          </p:cNvPr>
          <p:cNvSpPr>
            <a:spLocks noGrp="1"/>
          </p:cNvSpPr>
          <p:nvPr>
            <p:ph type="title"/>
          </p:nvPr>
        </p:nvSpPr>
        <p:spPr/>
        <p:txBody>
          <a:bodyPr/>
          <a:lstStyle/>
          <a:p>
            <a:endParaRPr lang="en-US" altLang="en-US"/>
          </a:p>
        </p:txBody>
      </p:sp>
      <p:sp>
        <p:nvSpPr>
          <p:cNvPr id="67587" name="Content Placeholder 2">
            <a:extLst>
              <a:ext uri="{FF2B5EF4-FFF2-40B4-BE49-F238E27FC236}">
                <a16:creationId xmlns:a16="http://schemas.microsoft.com/office/drawing/2014/main" id="{3C5F0BF9-A933-4D85-9287-7C4A704FF97A}"/>
              </a:ext>
            </a:extLst>
          </p:cNvPr>
          <p:cNvSpPr>
            <a:spLocks noGrp="1"/>
          </p:cNvSpPr>
          <p:nvPr>
            <p:ph idx="1"/>
          </p:nvPr>
        </p:nvSpPr>
        <p:spPr>
          <a:xfrm>
            <a:off x="762000" y="228600"/>
            <a:ext cx="7848600" cy="5791200"/>
          </a:xfrm>
        </p:spPr>
        <p:txBody>
          <a:bodyPr/>
          <a:lstStyle/>
          <a:p>
            <a:pPr algn="just"/>
            <a:r>
              <a:rPr lang="en-US" altLang="en-US" sz="2400">
                <a:latin typeface="Andalus" pitchFamily="2" charset="0"/>
                <a:cs typeface="Andalus" pitchFamily="2" charset="0"/>
              </a:rPr>
              <a:t>It is important that the </a:t>
            </a:r>
            <a:r>
              <a:rPr lang="en-US" altLang="en-US" sz="2400" u="sng">
                <a:solidFill>
                  <a:srgbClr val="FF33CC"/>
                </a:solidFill>
                <a:latin typeface="Andalus" pitchFamily="2" charset="0"/>
                <a:cs typeface="Andalus" pitchFamily="2" charset="0"/>
              </a:rPr>
              <a:t>activities</a:t>
            </a:r>
            <a:r>
              <a:rPr lang="en-US" altLang="en-US" sz="2400">
                <a:latin typeface="Andalus" pitchFamily="2" charset="0"/>
                <a:cs typeface="Andalus" pitchFamily="2" charset="0"/>
              </a:rPr>
              <a:t> </a:t>
            </a:r>
            <a:r>
              <a:rPr lang="en-US" altLang="en-US" sz="2400">
                <a:solidFill>
                  <a:srgbClr val="0000FF"/>
                </a:solidFill>
                <a:latin typeface="Andalus" pitchFamily="2" charset="0"/>
                <a:cs typeface="Andalus" pitchFamily="2" charset="0"/>
              </a:rPr>
              <a:t>on a diagram </a:t>
            </a:r>
            <a:r>
              <a:rPr lang="en-US" altLang="en-US" sz="2400" u="sng">
                <a:solidFill>
                  <a:srgbClr val="FF33CC"/>
                </a:solidFill>
                <a:latin typeface="Andalus" pitchFamily="2" charset="0"/>
                <a:cs typeface="Andalus" pitchFamily="2" charset="0"/>
              </a:rPr>
              <a:t>be at the same level of detail. </a:t>
            </a:r>
          </a:p>
          <a:p>
            <a:pPr algn="just"/>
            <a:endParaRPr lang="en-US" altLang="en-US" sz="2400" u="sng">
              <a:solidFill>
                <a:srgbClr val="FF33CC"/>
              </a:solidFill>
              <a:latin typeface="Andalus" pitchFamily="2" charset="0"/>
              <a:cs typeface="Andalus" pitchFamily="2" charset="0"/>
            </a:endParaRPr>
          </a:p>
        </p:txBody>
      </p:sp>
      <p:pic>
        <p:nvPicPr>
          <p:cNvPr id="67588" name="Picture 2">
            <a:extLst>
              <a:ext uri="{FF2B5EF4-FFF2-40B4-BE49-F238E27FC236}">
                <a16:creationId xmlns:a16="http://schemas.microsoft.com/office/drawing/2014/main" id="{A0040843-1488-4E16-855D-5753E6E720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219200"/>
            <a:ext cx="7772400"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a:extLst>
              <a:ext uri="{FF2B5EF4-FFF2-40B4-BE49-F238E27FC236}">
                <a16:creationId xmlns:a16="http://schemas.microsoft.com/office/drawing/2014/main" id="{85E7039D-A4E7-4CCA-9D86-8A209E2A3B99}"/>
              </a:ext>
            </a:extLst>
          </p:cNvPr>
          <p:cNvSpPr>
            <a:spLocks noGrp="1"/>
          </p:cNvSpPr>
          <p:nvPr>
            <p:ph type="title"/>
          </p:nvPr>
        </p:nvSpPr>
        <p:spPr/>
        <p:txBody>
          <a:bodyPr/>
          <a:lstStyle/>
          <a:p>
            <a:endParaRPr lang="en-US" altLang="en-US"/>
          </a:p>
        </p:txBody>
      </p:sp>
      <p:sp>
        <p:nvSpPr>
          <p:cNvPr id="68611" name="Content Placeholder 2">
            <a:extLst>
              <a:ext uri="{FF2B5EF4-FFF2-40B4-BE49-F238E27FC236}">
                <a16:creationId xmlns:a16="http://schemas.microsoft.com/office/drawing/2014/main" id="{39D2CE83-CE21-48DE-AB59-6DE97ADF67F8}"/>
              </a:ext>
            </a:extLst>
          </p:cNvPr>
          <p:cNvSpPr>
            <a:spLocks noGrp="1"/>
          </p:cNvSpPr>
          <p:nvPr>
            <p:ph idx="1"/>
          </p:nvPr>
        </p:nvSpPr>
        <p:spPr>
          <a:xfrm>
            <a:off x="685800" y="0"/>
            <a:ext cx="7696200" cy="6400800"/>
          </a:xfrm>
        </p:spPr>
        <p:txBody>
          <a:bodyPr/>
          <a:lstStyle/>
          <a:p>
            <a:pPr algn="just"/>
            <a:r>
              <a:rPr lang="en-US" altLang="en-US" sz="2400">
                <a:latin typeface="Andalus" pitchFamily="2" charset="0"/>
                <a:cs typeface="Andalus" pitchFamily="2" charset="0"/>
              </a:rPr>
              <a:t>An activity may be </a:t>
            </a:r>
            <a:r>
              <a:rPr lang="en-US" altLang="en-US" sz="2400" u="sng">
                <a:solidFill>
                  <a:srgbClr val="FF33CC"/>
                </a:solidFill>
                <a:latin typeface="Andalus" pitchFamily="2" charset="0"/>
                <a:cs typeface="Andalus" pitchFamily="2" charset="0"/>
              </a:rPr>
              <a:t>decomposed</a:t>
            </a:r>
            <a:r>
              <a:rPr lang="en-US" altLang="en-US" sz="2400">
                <a:solidFill>
                  <a:srgbClr val="FF33CC"/>
                </a:solidFill>
                <a:latin typeface="Andalus" pitchFamily="2" charset="0"/>
                <a:cs typeface="Andalus" pitchFamily="2" charset="0"/>
              </a:rPr>
              <a:t> </a:t>
            </a:r>
            <a:r>
              <a:rPr lang="en-US" altLang="en-US" sz="2400">
                <a:latin typeface="Andalus" pitchFamily="2" charset="0"/>
                <a:cs typeface="Andalus" pitchFamily="2" charset="0"/>
              </a:rPr>
              <a:t>into </a:t>
            </a:r>
            <a:r>
              <a:rPr lang="en-US" altLang="en-US" sz="2400" u="sng">
                <a:solidFill>
                  <a:srgbClr val="FF33CC"/>
                </a:solidFill>
                <a:latin typeface="Andalus" pitchFamily="2" charset="0"/>
                <a:cs typeface="Andalus" pitchFamily="2" charset="0"/>
              </a:rPr>
              <a:t>finer activities</a:t>
            </a:r>
            <a:r>
              <a:rPr lang="en-US" altLang="en-US" sz="2400">
                <a:latin typeface="Andalus" pitchFamily="2" charset="0"/>
                <a:cs typeface="Andalus" pitchFamily="2" charset="0"/>
              </a:rPr>
              <a:t>. </a:t>
            </a:r>
          </a:p>
          <a:p>
            <a:endParaRPr lang="en-US" altLang="en-US" sz="3200">
              <a:latin typeface="Andalus" pitchFamily="2" charset="0"/>
              <a:cs typeface="Andalus" pitchFamily="2" charset="0"/>
            </a:endParaRPr>
          </a:p>
          <a:p>
            <a:endParaRPr lang="en-US" altLang="en-US" sz="3200">
              <a:latin typeface="Andalus" pitchFamily="2" charset="0"/>
              <a:cs typeface="Andalus" pitchFamily="2" charset="0"/>
            </a:endParaRPr>
          </a:p>
          <a:p>
            <a:pPr>
              <a:buFont typeface="Wingdings" panose="05000000000000000000" pitchFamily="2" charset="2"/>
              <a:buNone/>
            </a:pPr>
            <a:endParaRPr lang="en-US" altLang="en-US" sz="3200">
              <a:latin typeface="Andalus" pitchFamily="2" charset="0"/>
              <a:cs typeface="Andalus" pitchFamily="2" charset="0"/>
            </a:endParaRPr>
          </a:p>
          <a:p>
            <a:pPr>
              <a:buFont typeface="Wingdings" panose="05000000000000000000" pitchFamily="2" charset="2"/>
              <a:buNone/>
            </a:pPr>
            <a:endParaRPr lang="en-US" altLang="en-US" sz="3200">
              <a:latin typeface="Andalus" pitchFamily="2" charset="0"/>
              <a:cs typeface="Andalus" pitchFamily="2" charset="0"/>
            </a:endParaRPr>
          </a:p>
          <a:p>
            <a:pPr>
              <a:buFont typeface="Wingdings" panose="05000000000000000000" pitchFamily="2" charset="2"/>
              <a:buNone/>
            </a:pPr>
            <a:endParaRPr lang="en-US" altLang="en-US"/>
          </a:p>
        </p:txBody>
      </p:sp>
      <p:pic>
        <p:nvPicPr>
          <p:cNvPr id="68612" name="Picture 9">
            <a:extLst>
              <a:ext uri="{FF2B5EF4-FFF2-40B4-BE49-F238E27FC236}">
                <a16:creationId xmlns:a16="http://schemas.microsoft.com/office/drawing/2014/main" id="{D95DF396-F128-45D7-9DA3-CDFB4D2983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693420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a:extLst>
              <a:ext uri="{FF2B5EF4-FFF2-40B4-BE49-F238E27FC236}">
                <a16:creationId xmlns:a16="http://schemas.microsoft.com/office/drawing/2014/main" id="{AF9EB89A-54D5-40EC-9444-A5D79E5532F8}"/>
              </a:ext>
            </a:extLst>
          </p:cNvPr>
          <p:cNvSpPr>
            <a:spLocks noGrp="1"/>
          </p:cNvSpPr>
          <p:nvPr>
            <p:ph type="title"/>
          </p:nvPr>
        </p:nvSpPr>
        <p:spPr/>
        <p:txBody>
          <a:bodyPr/>
          <a:lstStyle/>
          <a:p>
            <a:endParaRPr lang="en-US" altLang="en-US"/>
          </a:p>
        </p:txBody>
      </p:sp>
      <p:sp>
        <p:nvSpPr>
          <p:cNvPr id="69635" name="Content Placeholder 2">
            <a:extLst>
              <a:ext uri="{FF2B5EF4-FFF2-40B4-BE49-F238E27FC236}">
                <a16:creationId xmlns:a16="http://schemas.microsoft.com/office/drawing/2014/main" id="{0B2AF0FB-2141-406D-8278-56CB6BF7EA56}"/>
              </a:ext>
            </a:extLst>
          </p:cNvPr>
          <p:cNvSpPr>
            <a:spLocks noGrp="1"/>
          </p:cNvSpPr>
          <p:nvPr>
            <p:ph idx="1"/>
          </p:nvPr>
        </p:nvSpPr>
        <p:spPr/>
        <p:txBody>
          <a:bodyPr/>
          <a:lstStyle/>
          <a:p>
            <a:pPr algn="just"/>
            <a:r>
              <a:rPr lang="en-US" altLang="en-US" u="sng">
                <a:solidFill>
                  <a:srgbClr val="FF33CC"/>
                </a:solidFill>
              </a:rPr>
              <a:t>Balance</a:t>
            </a:r>
            <a:r>
              <a:rPr lang="en-US" altLang="en-US" u="sng">
                <a:solidFill>
                  <a:srgbClr val="0000FF"/>
                </a:solidFill>
              </a:rPr>
              <a:t> in the level of activities on a diagram can be </a:t>
            </a:r>
            <a:r>
              <a:rPr lang="en-US" altLang="en-US" u="sng">
                <a:solidFill>
                  <a:srgbClr val="FF33CC"/>
                </a:solidFill>
              </a:rPr>
              <a:t>preserved</a:t>
            </a:r>
            <a:r>
              <a:rPr lang="en-US" altLang="en-US" u="sng">
                <a:solidFill>
                  <a:srgbClr val="0000FF"/>
                </a:solidFill>
              </a:rPr>
              <a:t> by </a:t>
            </a:r>
            <a:r>
              <a:rPr lang="en-US" altLang="en-US" u="sng">
                <a:solidFill>
                  <a:srgbClr val="FF33CC"/>
                </a:solidFill>
              </a:rPr>
              <a:t>elaborating</a:t>
            </a:r>
            <a:r>
              <a:rPr lang="en-US" altLang="en-US" u="sng">
                <a:solidFill>
                  <a:srgbClr val="0000FF"/>
                </a:solidFill>
              </a:rPr>
              <a:t> the activities in </a:t>
            </a:r>
            <a:r>
              <a:rPr lang="en-US" altLang="en-US" u="sng">
                <a:solidFill>
                  <a:srgbClr val="FF33CC"/>
                </a:solidFill>
              </a:rPr>
              <a:t>separate diagrams</a:t>
            </a:r>
            <a:r>
              <a:rPr lang="en-US" altLang="en-US" u="sng">
                <a:solidFill>
                  <a:srgbClr val="0000FF"/>
                </a:solidFill>
              </a:rPr>
              <a:t>.</a:t>
            </a:r>
            <a:endParaRPr lang="en-US" altLang="en-US">
              <a:solidFill>
                <a:srgbClr val="0000FF"/>
              </a:solidFill>
            </a:endParaRPr>
          </a:p>
          <a:p>
            <a:endParaRPr lang="en-US" alt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a:extLst>
              <a:ext uri="{FF2B5EF4-FFF2-40B4-BE49-F238E27FC236}">
                <a16:creationId xmlns:a16="http://schemas.microsoft.com/office/drawing/2014/main" id="{CC440153-C82D-4922-8614-F452AB87D513}"/>
              </a:ext>
            </a:extLst>
          </p:cNvPr>
          <p:cNvSpPr>
            <a:spLocks noGrp="1"/>
          </p:cNvSpPr>
          <p:nvPr>
            <p:ph type="title"/>
          </p:nvPr>
        </p:nvSpPr>
        <p:spPr/>
        <p:txBody>
          <a:bodyPr/>
          <a:lstStyle/>
          <a:p>
            <a:r>
              <a:rPr lang="en-US" altLang="en-US" b="1" i="1"/>
              <a:t>Branches</a:t>
            </a:r>
            <a:br>
              <a:rPr lang="en-US" altLang="en-US"/>
            </a:br>
            <a:endParaRPr lang="en-US" altLang="en-US"/>
          </a:p>
        </p:txBody>
      </p:sp>
      <p:sp>
        <p:nvSpPr>
          <p:cNvPr id="70659" name="Content Placeholder 2">
            <a:extLst>
              <a:ext uri="{FF2B5EF4-FFF2-40B4-BE49-F238E27FC236}">
                <a16:creationId xmlns:a16="http://schemas.microsoft.com/office/drawing/2014/main" id="{2F2DD06D-C67D-4A44-8503-7A70E8596C4D}"/>
              </a:ext>
            </a:extLst>
          </p:cNvPr>
          <p:cNvSpPr>
            <a:spLocks noGrp="1"/>
          </p:cNvSpPr>
          <p:nvPr>
            <p:ph idx="1"/>
          </p:nvPr>
        </p:nvSpPr>
        <p:spPr>
          <a:xfrm>
            <a:off x="685800" y="609600"/>
            <a:ext cx="7696200" cy="4800600"/>
          </a:xfrm>
        </p:spPr>
        <p:txBody>
          <a:bodyPr/>
          <a:lstStyle/>
          <a:p>
            <a:pPr algn="just"/>
            <a:r>
              <a:rPr lang="en-US" altLang="en-US" sz="2000"/>
              <a:t>If there is </a:t>
            </a:r>
            <a:r>
              <a:rPr lang="en-US" altLang="en-US" sz="2000" u="sng">
                <a:solidFill>
                  <a:srgbClr val="FF33CC"/>
                </a:solidFill>
              </a:rPr>
              <a:t>more than one successor to an activity</a:t>
            </a:r>
            <a:r>
              <a:rPr lang="en-US" altLang="en-US" sz="2000"/>
              <a:t>, </a:t>
            </a:r>
            <a:r>
              <a:rPr lang="en-US" altLang="en-US" sz="2000" u="sng">
                <a:solidFill>
                  <a:srgbClr val="FF33CC"/>
                </a:solidFill>
              </a:rPr>
              <a:t>each arrow may be labeled with a condition in </a:t>
            </a:r>
            <a:r>
              <a:rPr lang="en-US" altLang="en-US" sz="2000" b="1" i="1">
                <a:solidFill>
                  <a:srgbClr val="FF33CC"/>
                </a:solidFill>
              </a:rPr>
              <a:t>square brackets</a:t>
            </a:r>
            <a:r>
              <a:rPr lang="en-US" altLang="en-US" sz="2000" u="sng"/>
              <a:t>, for example</a:t>
            </a:r>
            <a:r>
              <a:rPr lang="en-US" altLang="en-US" sz="2000"/>
              <a:t>, </a:t>
            </a:r>
            <a:r>
              <a:rPr lang="en-US" altLang="en-US" sz="2000" b="1" i="1">
                <a:solidFill>
                  <a:srgbClr val="0000FF"/>
                </a:solidFill>
              </a:rPr>
              <a:t>[</a:t>
            </a:r>
            <a:r>
              <a:rPr lang="en-US" altLang="en-US" sz="2000" i="1">
                <a:solidFill>
                  <a:srgbClr val="0000FF"/>
                </a:solidFill>
              </a:rPr>
              <a:t>failure</a:t>
            </a:r>
            <a:r>
              <a:rPr lang="en-US" altLang="en-US" sz="2000" b="1" i="1">
                <a:solidFill>
                  <a:srgbClr val="0000FF"/>
                </a:solidFill>
              </a:rPr>
              <a:t>]</a:t>
            </a:r>
            <a:r>
              <a:rPr lang="en-US" altLang="en-US" sz="2000" i="1">
                <a:solidFill>
                  <a:srgbClr val="0000FF"/>
                </a:solidFill>
              </a:rPr>
              <a:t>. </a:t>
            </a:r>
            <a:r>
              <a:rPr lang="en-US" altLang="en-US" sz="2000"/>
              <a:t>All subsequent conditions are tested when an activity completes. If one condition is satisfied, its arrow indicates the next activity to perform.</a:t>
            </a:r>
          </a:p>
          <a:p>
            <a:pPr algn="just"/>
            <a:r>
              <a:rPr lang="en-US" altLang="en-US" sz="2000"/>
              <a:t>If no condition is satisfied, the diagram is badly formed and the system will hang unless it is interrupted at some higher level. To avoid this danger, the </a:t>
            </a:r>
            <a:r>
              <a:rPr lang="en-US" altLang="en-US" sz="2000" b="1" i="1">
                <a:solidFill>
                  <a:srgbClr val="0000FF"/>
                </a:solidFill>
              </a:rPr>
              <a:t>else</a:t>
            </a:r>
            <a:r>
              <a:rPr lang="en-US" altLang="en-US" sz="2000" b="1" i="1"/>
              <a:t> </a:t>
            </a:r>
            <a:r>
              <a:rPr lang="en-US" altLang="en-US" sz="2000"/>
              <a:t>condition can be used; it is satisfied in case no other condition is satisfied. </a:t>
            </a:r>
            <a:r>
              <a:rPr lang="en-US" altLang="en-US" sz="2000" b="1" i="1">
                <a:solidFill>
                  <a:srgbClr val="0000FF"/>
                </a:solidFill>
              </a:rPr>
              <a:t>If multiple conditions are satisfied</a:t>
            </a:r>
            <a:r>
              <a:rPr lang="en-US" altLang="en-US" sz="2000"/>
              <a:t>, only one successor activity executes, but there is no guarantee which one it will be. Sometimes this kind of </a:t>
            </a:r>
            <a:r>
              <a:rPr lang="en-US" altLang="en-US" sz="2000" b="1" i="1">
                <a:solidFill>
                  <a:srgbClr val="0000FF"/>
                </a:solidFill>
              </a:rPr>
              <a:t>non-determinism</a:t>
            </a:r>
            <a:r>
              <a:rPr lang="en-US" altLang="en-US" sz="2000"/>
              <a:t> is </a:t>
            </a:r>
            <a:r>
              <a:rPr lang="en-US" altLang="en-US" sz="2000" u="sng">
                <a:solidFill>
                  <a:srgbClr val="FF33CC"/>
                </a:solidFill>
              </a:rPr>
              <a:t>desirable,</a:t>
            </a:r>
            <a:r>
              <a:rPr lang="en-US" altLang="en-US" sz="2000"/>
              <a:t> but often it indicates an </a:t>
            </a:r>
            <a:r>
              <a:rPr lang="en-US" altLang="en-US" sz="2000" u="sng">
                <a:solidFill>
                  <a:srgbClr val="FF33CC"/>
                </a:solidFill>
              </a:rPr>
              <a:t>error</a:t>
            </a:r>
            <a:r>
              <a:rPr lang="en-US" altLang="en-US" sz="2000"/>
              <a:t>, so the modeler should determine </a:t>
            </a:r>
            <a:r>
              <a:rPr lang="en-US" altLang="en-US" sz="2000" u="sng">
                <a:solidFill>
                  <a:srgbClr val="FF33CC"/>
                </a:solidFill>
              </a:rPr>
              <a:t>whether any overlap of conditions can occur and whether it is correct</a:t>
            </a:r>
            <a:r>
              <a:rPr lang="en-US" altLang="en-US" sz="2000"/>
              <a:t>.</a:t>
            </a:r>
          </a:p>
          <a:p>
            <a:pPr algn="just"/>
            <a:endParaRPr lang="en-US" alt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a:extLst>
              <a:ext uri="{FF2B5EF4-FFF2-40B4-BE49-F238E27FC236}">
                <a16:creationId xmlns:a16="http://schemas.microsoft.com/office/drawing/2014/main" id="{49F9E3C3-63E4-4747-BC4C-81350AE5A48C}"/>
              </a:ext>
            </a:extLst>
          </p:cNvPr>
          <p:cNvSpPr>
            <a:spLocks noGrp="1"/>
          </p:cNvSpPr>
          <p:nvPr>
            <p:ph type="title"/>
          </p:nvPr>
        </p:nvSpPr>
        <p:spPr/>
        <p:txBody>
          <a:bodyPr/>
          <a:lstStyle/>
          <a:p>
            <a:endParaRPr lang="en-US" altLang="en-US"/>
          </a:p>
        </p:txBody>
      </p:sp>
      <p:sp>
        <p:nvSpPr>
          <p:cNvPr id="71683" name="Content Placeholder 2">
            <a:extLst>
              <a:ext uri="{FF2B5EF4-FFF2-40B4-BE49-F238E27FC236}">
                <a16:creationId xmlns:a16="http://schemas.microsoft.com/office/drawing/2014/main" id="{7CE076F3-E34D-4968-B917-4E897C836E64}"/>
              </a:ext>
            </a:extLst>
          </p:cNvPr>
          <p:cNvSpPr>
            <a:spLocks noGrp="1"/>
          </p:cNvSpPr>
          <p:nvPr>
            <p:ph idx="1"/>
          </p:nvPr>
        </p:nvSpPr>
        <p:spPr>
          <a:xfrm>
            <a:off x="685800" y="381000"/>
            <a:ext cx="7696200" cy="5867400"/>
          </a:xfrm>
        </p:spPr>
        <p:txBody>
          <a:bodyPr/>
          <a:lstStyle/>
          <a:p>
            <a:pPr algn="just"/>
            <a:r>
              <a:rPr lang="en-US" altLang="en-US" sz="2800"/>
              <a:t>As a notational convenience, a </a:t>
            </a:r>
            <a:r>
              <a:rPr lang="en-US" altLang="en-US" sz="2800" b="1" i="1">
                <a:solidFill>
                  <a:srgbClr val="0000FF"/>
                </a:solidFill>
              </a:rPr>
              <a:t>diamond</a:t>
            </a:r>
            <a:r>
              <a:rPr lang="en-US" altLang="en-US" sz="2800" b="1" i="1"/>
              <a:t> </a:t>
            </a:r>
            <a:r>
              <a:rPr lang="en-US" altLang="en-US" sz="2800"/>
              <a:t>shows a branch into multiple successors, but it means the same thing as arrows leaving an activity symbol directly. In the above figure, </a:t>
            </a:r>
            <a:r>
              <a:rPr lang="en-US" altLang="en-US" sz="2800" u="sng"/>
              <a:t>diamond has one incoming arrow and two outgoing arrows, each with a condition. A particular execution chooses only one path of control. </a:t>
            </a:r>
            <a:endParaRPr lang="en-US" altLang="en-US" sz="2800"/>
          </a:p>
          <a:p>
            <a:pPr algn="just"/>
            <a:r>
              <a:rPr lang="en-US" altLang="en-US" sz="2800" u="sng">
                <a:solidFill>
                  <a:srgbClr val="FF33CC"/>
                </a:solidFill>
              </a:rPr>
              <a:t>If several arrows enter an activity</a:t>
            </a:r>
            <a:r>
              <a:rPr lang="en-US" altLang="en-US" sz="2800" u="sng"/>
              <a:t>, the alternate execution paths </a:t>
            </a:r>
            <a:r>
              <a:rPr lang="en-US" altLang="en-US" sz="2800" i="1" u="sng">
                <a:solidFill>
                  <a:srgbClr val="FF0000"/>
                </a:solidFill>
              </a:rPr>
              <a:t>merge</a:t>
            </a:r>
            <a:r>
              <a:rPr lang="en-US" altLang="en-US" sz="2800" u="sng"/>
              <a:t>. Alternatively, several arrows may enter a diamond and one may exit to indicate a </a:t>
            </a:r>
            <a:r>
              <a:rPr lang="en-US" altLang="en-US" sz="2800" i="1" u="sng">
                <a:solidFill>
                  <a:srgbClr val="FF0000"/>
                </a:solidFill>
              </a:rPr>
              <a:t>merge.</a:t>
            </a:r>
          </a:p>
          <a:p>
            <a:pPr algn="just"/>
            <a:endParaRPr lang="en-US" alt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a:extLst>
              <a:ext uri="{FF2B5EF4-FFF2-40B4-BE49-F238E27FC236}">
                <a16:creationId xmlns:a16="http://schemas.microsoft.com/office/drawing/2014/main" id="{1DAAE7C0-CBB8-4218-9963-4AB65F6F5549}"/>
              </a:ext>
            </a:extLst>
          </p:cNvPr>
          <p:cNvSpPr>
            <a:spLocks noGrp="1"/>
          </p:cNvSpPr>
          <p:nvPr>
            <p:ph type="title"/>
          </p:nvPr>
        </p:nvSpPr>
        <p:spPr/>
        <p:txBody>
          <a:bodyPr/>
          <a:lstStyle/>
          <a:p>
            <a:r>
              <a:rPr lang="en-US" altLang="en-US" b="1" i="1"/>
              <a:t>Initiation and Termination</a:t>
            </a:r>
            <a:br>
              <a:rPr lang="en-US" altLang="en-US"/>
            </a:br>
            <a:endParaRPr lang="en-US" altLang="en-US"/>
          </a:p>
        </p:txBody>
      </p:sp>
      <p:sp>
        <p:nvSpPr>
          <p:cNvPr id="72707" name="Content Placeholder 2">
            <a:extLst>
              <a:ext uri="{FF2B5EF4-FFF2-40B4-BE49-F238E27FC236}">
                <a16:creationId xmlns:a16="http://schemas.microsoft.com/office/drawing/2014/main" id="{ADDF4938-8846-4B0A-B6CF-AD5F33719E0E}"/>
              </a:ext>
            </a:extLst>
          </p:cNvPr>
          <p:cNvSpPr>
            <a:spLocks noGrp="1"/>
          </p:cNvSpPr>
          <p:nvPr>
            <p:ph idx="1"/>
          </p:nvPr>
        </p:nvSpPr>
        <p:spPr/>
        <p:txBody>
          <a:bodyPr/>
          <a:lstStyle/>
          <a:p>
            <a:pPr algn="just"/>
            <a:r>
              <a:rPr lang="en-US" altLang="en-US" sz="2400">
                <a:latin typeface="Andalus" pitchFamily="2" charset="0"/>
                <a:cs typeface="Andalus" pitchFamily="2" charset="0"/>
              </a:rPr>
              <a:t>A </a:t>
            </a:r>
            <a:r>
              <a:rPr lang="en-US" altLang="en-US" sz="2400" b="1" i="1">
                <a:solidFill>
                  <a:srgbClr val="0000FF"/>
                </a:solidFill>
                <a:latin typeface="Andalus" pitchFamily="2" charset="0"/>
                <a:cs typeface="Andalus" pitchFamily="2" charset="0"/>
              </a:rPr>
              <a:t>solid circle with an outgoing arrow</a:t>
            </a:r>
            <a:r>
              <a:rPr lang="en-US" altLang="en-US" sz="2400">
                <a:solidFill>
                  <a:srgbClr val="0000FF"/>
                </a:solidFill>
                <a:latin typeface="Andalus" pitchFamily="2" charset="0"/>
                <a:cs typeface="Andalus" pitchFamily="2" charset="0"/>
              </a:rPr>
              <a:t> </a:t>
            </a:r>
            <a:r>
              <a:rPr lang="en-US" altLang="en-US" sz="2400">
                <a:latin typeface="Andalus" pitchFamily="2" charset="0"/>
                <a:cs typeface="Andalus" pitchFamily="2" charset="0"/>
              </a:rPr>
              <a:t>shows the </a:t>
            </a:r>
            <a:r>
              <a:rPr lang="en-US" altLang="en-US" sz="2400" b="1" i="1">
                <a:solidFill>
                  <a:srgbClr val="0000FF"/>
                </a:solidFill>
                <a:latin typeface="Andalus" pitchFamily="2" charset="0"/>
                <a:cs typeface="Andalus" pitchFamily="2" charset="0"/>
              </a:rPr>
              <a:t>starting point </a:t>
            </a:r>
            <a:r>
              <a:rPr lang="en-US" altLang="en-US" sz="2400">
                <a:latin typeface="Andalus" pitchFamily="2" charset="0"/>
                <a:cs typeface="Andalus" pitchFamily="2" charset="0"/>
              </a:rPr>
              <a:t>of an activity diagram. When an activity diagram is activated, control starts at the solid circle and proceeds via the outgoing arrow toward the first activities. A </a:t>
            </a:r>
            <a:r>
              <a:rPr lang="en-US" altLang="en-US" sz="2400" b="1" i="1">
                <a:solidFill>
                  <a:srgbClr val="FF33CC"/>
                </a:solidFill>
                <a:latin typeface="Andalus" pitchFamily="2" charset="0"/>
                <a:cs typeface="Andalus" pitchFamily="2" charset="0"/>
              </a:rPr>
              <a:t>bull's-eye</a:t>
            </a:r>
            <a:r>
              <a:rPr lang="en-US" altLang="en-US" sz="2400">
                <a:solidFill>
                  <a:srgbClr val="FF33CC"/>
                </a:solidFill>
                <a:latin typeface="Andalus" pitchFamily="2" charset="0"/>
                <a:cs typeface="Andalus" pitchFamily="2" charset="0"/>
              </a:rPr>
              <a:t> (</a:t>
            </a:r>
            <a:r>
              <a:rPr lang="en-US" altLang="en-US" sz="2400" b="1" i="1">
                <a:solidFill>
                  <a:srgbClr val="FF33CC"/>
                </a:solidFill>
                <a:latin typeface="Andalus" pitchFamily="2" charset="0"/>
                <a:cs typeface="Andalus" pitchFamily="2" charset="0"/>
              </a:rPr>
              <a:t>a solid circle surrounded by a hollow circle</a:t>
            </a:r>
            <a:r>
              <a:rPr lang="en-US" altLang="en-US" sz="2400">
                <a:solidFill>
                  <a:srgbClr val="FF33CC"/>
                </a:solidFill>
                <a:latin typeface="Andalus" pitchFamily="2" charset="0"/>
                <a:cs typeface="Andalus" pitchFamily="2" charset="0"/>
              </a:rPr>
              <a:t>) </a:t>
            </a:r>
            <a:r>
              <a:rPr lang="en-US" altLang="en-US" sz="2400">
                <a:latin typeface="Andalus" pitchFamily="2" charset="0"/>
                <a:cs typeface="Andalus" pitchFamily="2" charset="0"/>
              </a:rPr>
              <a:t>shows the </a:t>
            </a:r>
            <a:r>
              <a:rPr lang="en-US" altLang="en-US" sz="2400" b="1" i="1">
                <a:solidFill>
                  <a:srgbClr val="FF33CC"/>
                </a:solidFill>
                <a:latin typeface="Andalus" pitchFamily="2" charset="0"/>
                <a:cs typeface="Andalus" pitchFamily="2" charset="0"/>
              </a:rPr>
              <a:t>termination point </a:t>
            </a:r>
            <a:r>
              <a:rPr lang="en-US" altLang="en-US" sz="2400">
                <a:latin typeface="Andalus" pitchFamily="2" charset="0"/>
                <a:cs typeface="Andalus" pitchFamily="2" charset="0"/>
              </a:rPr>
              <a:t>- this symbol </a:t>
            </a:r>
            <a:r>
              <a:rPr lang="en-US" altLang="en-US" sz="2400" u="sng">
                <a:solidFill>
                  <a:srgbClr val="FF33CC"/>
                </a:solidFill>
                <a:latin typeface="Andalus" pitchFamily="2" charset="0"/>
                <a:cs typeface="Andalus" pitchFamily="2" charset="0"/>
              </a:rPr>
              <a:t>only has incoming arrows</a:t>
            </a:r>
            <a:r>
              <a:rPr lang="en-US" altLang="en-US" sz="2400">
                <a:latin typeface="Andalus" pitchFamily="2" charset="0"/>
                <a:cs typeface="Andalus" pitchFamily="2" charset="0"/>
              </a:rPr>
              <a:t>. When control reaches a bull's-eye, the overall activity is complete and execution of the activity diagram ends.</a:t>
            </a:r>
          </a:p>
          <a:p>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5CDE88F7-170F-493E-902D-19C1324F6F48}"/>
              </a:ext>
            </a:extLst>
          </p:cNvPr>
          <p:cNvSpPr>
            <a:spLocks noGrp="1"/>
          </p:cNvSpPr>
          <p:nvPr>
            <p:ph type="title"/>
          </p:nvPr>
        </p:nvSpPr>
        <p:spPr/>
        <p:txBody>
          <a:bodyPr/>
          <a:lstStyle/>
          <a:p>
            <a:endParaRPr lang="en-US" altLang="en-US"/>
          </a:p>
        </p:txBody>
      </p:sp>
      <p:sp>
        <p:nvSpPr>
          <p:cNvPr id="9219" name="Content Placeholder 2">
            <a:extLst>
              <a:ext uri="{FF2B5EF4-FFF2-40B4-BE49-F238E27FC236}">
                <a16:creationId xmlns:a16="http://schemas.microsoft.com/office/drawing/2014/main" id="{460CBAF2-055C-4270-84EB-34C7FCC2CC28}"/>
              </a:ext>
            </a:extLst>
          </p:cNvPr>
          <p:cNvSpPr>
            <a:spLocks noGrp="1"/>
          </p:cNvSpPr>
          <p:nvPr>
            <p:ph idx="1"/>
          </p:nvPr>
        </p:nvSpPr>
        <p:spPr/>
        <p:txBody>
          <a:bodyPr/>
          <a:lstStyle/>
          <a:p>
            <a:pPr algn="just"/>
            <a:r>
              <a:rPr lang="en-US" altLang="en-US">
                <a:solidFill>
                  <a:srgbClr val="C00000"/>
                </a:solidFill>
              </a:rPr>
              <a:t>The </a:t>
            </a:r>
            <a:r>
              <a:rPr lang="en-US" altLang="en-US" u="sng">
                <a:solidFill>
                  <a:srgbClr val="C00000"/>
                </a:solidFill>
              </a:rPr>
              <a:t>UML notation</a:t>
            </a:r>
            <a:r>
              <a:rPr lang="en-US" altLang="en-US">
                <a:solidFill>
                  <a:srgbClr val="C00000"/>
                </a:solidFill>
              </a:rPr>
              <a:t> </a:t>
            </a:r>
            <a:r>
              <a:rPr lang="en-US" altLang="en-US"/>
              <a:t>for </a:t>
            </a:r>
            <a:r>
              <a:rPr lang="en-US" altLang="en-US" u="sng">
                <a:solidFill>
                  <a:srgbClr val="0070C0"/>
                </a:solidFill>
                <a:latin typeface="Berlin Sans FB Demi" panose="020E0802020502020306" pitchFamily="34" charset="0"/>
              </a:rPr>
              <a:t>invoking a submachine</a:t>
            </a:r>
            <a:r>
              <a:rPr lang="en-US" altLang="en-US">
                <a:solidFill>
                  <a:srgbClr val="0070C0"/>
                </a:solidFill>
                <a:latin typeface="Agency FB" panose="020B0503020202020204" pitchFamily="34" charset="0"/>
              </a:rPr>
              <a:t> </a:t>
            </a:r>
            <a:r>
              <a:rPr lang="en-US" altLang="en-US"/>
              <a:t>is to list a </a:t>
            </a:r>
            <a:r>
              <a:rPr lang="en-US" altLang="en-US">
                <a:solidFill>
                  <a:srgbClr val="0070C0"/>
                </a:solidFill>
                <a:latin typeface="Agency FB" panose="020B0503020202020204" pitchFamily="34" charset="0"/>
              </a:rPr>
              <a:t>local state name followed by a colon</a:t>
            </a:r>
            <a:r>
              <a:rPr lang="en-US" altLang="en-US"/>
              <a:t> and </a:t>
            </a:r>
            <a:r>
              <a:rPr lang="en-US" altLang="en-US">
                <a:solidFill>
                  <a:srgbClr val="0070C0"/>
                </a:solidFill>
                <a:latin typeface="Agency FB" panose="020B0503020202020204" pitchFamily="34" charset="0"/>
              </a:rPr>
              <a:t>the submachine name</a:t>
            </a:r>
            <a:r>
              <a:rPr lang="en-US" altLang="en-US"/>
              <a:t>. </a:t>
            </a:r>
          </a:p>
          <a:p>
            <a:pPr algn="just"/>
            <a:r>
              <a:rPr lang="en-US" altLang="en-US" sz="2400" i="1"/>
              <a:t>Conceptually</a:t>
            </a:r>
            <a:r>
              <a:rPr lang="en-US" altLang="en-US" sz="2400"/>
              <a:t>, the submachine state diagram </a:t>
            </a:r>
            <a:r>
              <a:rPr lang="en-US" altLang="en-US" sz="2400" u="sng">
                <a:solidFill>
                  <a:srgbClr val="FF0000"/>
                </a:solidFill>
                <a:latin typeface="Berlin Sans FB Demi" panose="020E0802020502020306" pitchFamily="34" charset="0"/>
              </a:rPr>
              <a:t>replaces </a:t>
            </a:r>
            <a:r>
              <a:rPr lang="en-US" altLang="en-US" sz="2400"/>
              <a:t>the local state. </a:t>
            </a:r>
          </a:p>
          <a:p>
            <a:pPr algn="just"/>
            <a:r>
              <a:rPr lang="en-US" altLang="en-US" sz="2400" i="1"/>
              <a:t>Effectively,</a:t>
            </a:r>
            <a:r>
              <a:rPr lang="en-US" altLang="en-US" sz="2400"/>
              <a:t> a submachine is a state diagram "subroutine."</a:t>
            </a:r>
          </a:p>
          <a:p>
            <a:endParaRPr lang="en-US" alt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a:extLst>
              <a:ext uri="{FF2B5EF4-FFF2-40B4-BE49-F238E27FC236}">
                <a16:creationId xmlns:a16="http://schemas.microsoft.com/office/drawing/2014/main" id="{7B81F5C4-C730-4D2F-8034-2D5AEFC8664D}"/>
              </a:ext>
            </a:extLst>
          </p:cNvPr>
          <p:cNvSpPr>
            <a:spLocks noGrp="1"/>
          </p:cNvSpPr>
          <p:nvPr>
            <p:ph type="title"/>
          </p:nvPr>
        </p:nvSpPr>
        <p:spPr/>
        <p:txBody>
          <a:bodyPr/>
          <a:lstStyle/>
          <a:p>
            <a:r>
              <a:rPr lang="en-US" altLang="en-US" b="1" i="1"/>
              <a:t>Concurrent Activities</a:t>
            </a:r>
            <a:br>
              <a:rPr lang="en-US" altLang="en-US"/>
            </a:br>
            <a:endParaRPr lang="en-US" altLang="en-US"/>
          </a:p>
        </p:txBody>
      </p:sp>
      <p:sp>
        <p:nvSpPr>
          <p:cNvPr id="73731" name="Content Placeholder 2">
            <a:extLst>
              <a:ext uri="{FF2B5EF4-FFF2-40B4-BE49-F238E27FC236}">
                <a16:creationId xmlns:a16="http://schemas.microsoft.com/office/drawing/2014/main" id="{D7E9435B-1940-4D0F-A350-3D3BE4FBB455}"/>
              </a:ext>
            </a:extLst>
          </p:cNvPr>
          <p:cNvSpPr>
            <a:spLocks noGrp="1"/>
          </p:cNvSpPr>
          <p:nvPr>
            <p:ph idx="1"/>
          </p:nvPr>
        </p:nvSpPr>
        <p:spPr>
          <a:xfrm>
            <a:off x="685800" y="685800"/>
            <a:ext cx="7696200" cy="5257800"/>
          </a:xfrm>
        </p:spPr>
        <p:txBody>
          <a:bodyPr/>
          <a:lstStyle/>
          <a:p>
            <a:pPr algn="just"/>
            <a:r>
              <a:rPr lang="en-US" altLang="en-US" sz="2400" b="1">
                <a:solidFill>
                  <a:srgbClr val="FF33CC"/>
                </a:solidFill>
                <a:latin typeface="Batang" panose="02030600000101010101" pitchFamily="18" charset="-127"/>
                <a:ea typeface="Batang" panose="02030600000101010101" pitchFamily="18" charset="-127"/>
              </a:rPr>
              <a:t>Unlike traditional flow charts</a:t>
            </a:r>
            <a:r>
              <a:rPr lang="en-US" altLang="en-US" sz="2400">
                <a:latin typeface="Batang" panose="02030600000101010101" pitchFamily="18" charset="-127"/>
                <a:ea typeface="Batang" panose="02030600000101010101" pitchFamily="18" charset="-127"/>
              </a:rPr>
              <a:t>, organizations and computer systems can </a:t>
            </a:r>
            <a:r>
              <a:rPr lang="en-US" altLang="en-US" sz="2400">
                <a:solidFill>
                  <a:srgbClr val="FF33CC"/>
                </a:solidFill>
                <a:latin typeface="Batang" panose="02030600000101010101" pitchFamily="18" charset="-127"/>
                <a:ea typeface="Batang" panose="02030600000101010101" pitchFamily="18" charset="-127"/>
              </a:rPr>
              <a:t>perform more than one activity at a time</a:t>
            </a:r>
            <a:r>
              <a:rPr lang="en-US" altLang="en-US" sz="2400">
                <a:latin typeface="Batang" panose="02030600000101010101" pitchFamily="18" charset="-127"/>
                <a:ea typeface="Batang" panose="02030600000101010101" pitchFamily="18" charset="-127"/>
              </a:rPr>
              <a:t>. The </a:t>
            </a:r>
            <a:r>
              <a:rPr lang="en-US" altLang="en-US" sz="2400" i="1" u="sng">
                <a:solidFill>
                  <a:srgbClr val="FF33CC"/>
                </a:solidFill>
                <a:latin typeface="Batang" panose="02030600000101010101" pitchFamily="18" charset="-127"/>
                <a:ea typeface="Batang" panose="02030600000101010101" pitchFamily="18" charset="-127"/>
              </a:rPr>
              <a:t>pace of activity </a:t>
            </a:r>
            <a:r>
              <a:rPr lang="en-US" altLang="en-US" sz="2400">
                <a:latin typeface="Batang" panose="02030600000101010101" pitchFamily="18" charset="-127"/>
                <a:ea typeface="Batang" panose="02030600000101010101" pitchFamily="18" charset="-127"/>
              </a:rPr>
              <a:t>can also </a:t>
            </a:r>
            <a:r>
              <a:rPr lang="en-US" altLang="en-US" sz="2400" i="1" u="sng">
                <a:solidFill>
                  <a:srgbClr val="FF33CC"/>
                </a:solidFill>
                <a:latin typeface="Batang" panose="02030600000101010101" pitchFamily="18" charset="-127"/>
                <a:ea typeface="Batang" panose="02030600000101010101" pitchFamily="18" charset="-127"/>
              </a:rPr>
              <a:t>change over time</a:t>
            </a:r>
            <a:r>
              <a:rPr lang="en-US" altLang="en-US" sz="2400">
                <a:latin typeface="Batang" panose="02030600000101010101" pitchFamily="18" charset="-127"/>
                <a:ea typeface="Batang" panose="02030600000101010101" pitchFamily="18" charset="-127"/>
              </a:rPr>
              <a:t>. E.g. one activity may be followed by another activity (</a:t>
            </a:r>
            <a:r>
              <a:rPr lang="en-US" altLang="en-US" sz="2400" b="1">
                <a:solidFill>
                  <a:srgbClr val="FF33CC"/>
                </a:solidFill>
                <a:latin typeface="Batang" panose="02030600000101010101" pitchFamily="18" charset="-127"/>
                <a:ea typeface="Batang" panose="02030600000101010101" pitchFamily="18" charset="-127"/>
              </a:rPr>
              <a:t>sequential control</a:t>
            </a:r>
            <a:r>
              <a:rPr lang="en-US" altLang="en-US" sz="2400">
                <a:latin typeface="Batang" panose="02030600000101010101" pitchFamily="18" charset="-127"/>
                <a:ea typeface="Batang" panose="02030600000101010101" pitchFamily="18" charset="-127"/>
              </a:rPr>
              <a:t>), then </a:t>
            </a:r>
            <a:r>
              <a:rPr lang="en-US" altLang="en-US" sz="2400" b="1">
                <a:solidFill>
                  <a:srgbClr val="0000FF"/>
                </a:solidFill>
                <a:latin typeface="Batang" panose="02030600000101010101" pitchFamily="18" charset="-127"/>
                <a:ea typeface="Batang" panose="02030600000101010101" pitchFamily="18" charset="-127"/>
              </a:rPr>
              <a:t>split</a:t>
            </a:r>
            <a:r>
              <a:rPr lang="en-US" altLang="en-US" sz="2400">
                <a:latin typeface="Batang" panose="02030600000101010101" pitchFamily="18" charset="-127"/>
                <a:ea typeface="Batang" panose="02030600000101010101" pitchFamily="18" charset="-127"/>
              </a:rPr>
              <a:t> into several </a:t>
            </a:r>
            <a:r>
              <a:rPr lang="en-US" altLang="en-US" sz="2400" b="1">
                <a:solidFill>
                  <a:srgbClr val="FF33CC"/>
                </a:solidFill>
                <a:latin typeface="Batang" panose="02030600000101010101" pitchFamily="18" charset="-127"/>
                <a:ea typeface="Batang" panose="02030600000101010101" pitchFamily="18" charset="-127"/>
              </a:rPr>
              <a:t>concurrent activities</a:t>
            </a:r>
            <a:r>
              <a:rPr lang="en-US" altLang="en-US" sz="2400">
                <a:latin typeface="Batang" panose="02030600000101010101" pitchFamily="18" charset="-127"/>
                <a:ea typeface="Batang" panose="02030600000101010101" pitchFamily="18" charset="-127"/>
              </a:rPr>
              <a:t> (a </a:t>
            </a:r>
            <a:r>
              <a:rPr lang="en-US" altLang="en-US" sz="2400" b="1">
                <a:solidFill>
                  <a:srgbClr val="FF33CC"/>
                </a:solidFill>
                <a:latin typeface="Batang" panose="02030600000101010101" pitchFamily="18" charset="-127"/>
                <a:ea typeface="Batang" panose="02030600000101010101" pitchFamily="18" charset="-127"/>
              </a:rPr>
              <a:t>fork of control</a:t>
            </a:r>
            <a:r>
              <a:rPr lang="en-US" altLang="en-US" sz="2400">
                <a:latin typeface="Batang" panose="02030600000101010101" pitchFamily="18" charset="-127"/>
                <a:ea typeface="Batang" panose="02030600000101010101" pitchFamily="18" charset="-127"/>
              </a:rPr>
              <a:t>), and finally be </a:t>
            </a:r>
            <a:r>
              <a:rPr lang="en-US" altLang="en-US" sz="2400" b="1">
                <a:solidFill>
                  <a:srgbClr val="0000FF"/>
                </a:solidFill>
                <a:latin typeface="Batang" panose="02030600000101010101" pitchFamily="18" charset="-127"/>
                <a:ea typeface="Batang" panose="02030600000101010101" pitchFamily="18" charset="-127"/>
              </a:rPr>
              <a:t>combined</a:t>
            </a:r>
            <a:r>
              <a:rPr lang="en-US" altLang="en-US" sz="2400">
                <a:latin typeface="Batang" panose="02030600000101010101" pitchFamily="18" charset="-127"/>
                <a:ea typeface="Batang" panose="02030600000101010101" pitchFamily="18" charset="-127"/>
              </a:rPr>
              <a:t> into a single activity (a </a:t>
            </a:r>
            <a:r>
              <a:rPr lang="en-US" altLang="en-US" sz="2400" b="1">
                <a:solidFill>
                  <a:srgbClr val="FF33CC"/>
                </a:solidFill>
                <a:latin typeface="Batang" panose="02030600000101010101" pitchFamily="18" charset="-127"/>
                <a:ea typeface="Batang" panose="02030600000101010101" pitchFamily="18" charset="-127"/>
              </a:rPr>
              <a:t>merge of control</a:t>
            </a:r>
            <a:r>
              <a:rPr lang="en-US" altLang="en-US" sz="2400">
                <a:latin typeface="Batang" panose="02030600000101010101" pitchFamily="18" charset="-127"/>
                <a:ea typeface="Batang" panose="02030600000101010101" pitchFamily="18" charset="-127"/>
              </a:rPr>
              <a:t>). A fork or merge is shown by a </a:t>
            </a:r>
            <a:r>
              <a:rPr lang="en-US" altLang="en-US" sz="2400" b="1">
                <a:solidFill>
                  <a:srgbClr val="FF0000"/>
                </a:solidFill>
                <a:latin typeface="Batang" panose="02030600000101010101" pitchFamily="18" charset="-127"/>
                <a:ea typeface="Batang" panose="02030600000101010101" pitchFamily="18" charset="-127"/>
              </a:rPr>
              <a:t>synchronization bar </a:t>
            </a:r>
            <a:r>
              <a:rPr lang="en-US" altLang="en-US" sz="2400">
                <a:latin typeface="Batang" panose="02030600000101010101" pitchFamily="18" charset="-127"/>
                <a:ea typeface="Batang" panose="02030600000101010101" pitchFamily="18" charset="-127"/>
              </a:rPr>
              <a:t>- a </a:t>
            </a:r>
            <a:r>
              <a:rPr lang="en-US" altLang="en-US" sz="2400">
                <a:solidFill>
                  <a:srgbClr val="FF0000"/>
                </a:solidFill>
                <a:latin typeface="Batang" panose="02030600000101010101" pitchFamily="18" charset="-127"/>
                <a:ea typeface="Batang" panose="02030600000101010101" pitchFamily="18" charset="-127"/>
              </a:rPr>
              <a:t>heavy line with one or more input arrows and one or more output arrows</a:t>
            </a:r>
            <a:r>
              <a:rPr lang="en-US" altLang="en-US" sz="2400">
                <a:latin typeface="Batang" panose="02030600000101010101" pitchFamily="18" charset="-127"/>
                <a:ea typeface="Batang" panose="02030600000101010101" pitchFamily="18" charset="-127"/>
              </a:rPr>
              <a:t>. On synchronization, control must be present on all of the incoming activities, and control passes to all of the outgoing activities.</a:t>
            </a:r>
          </a:p>
          <a:p>
            <a:pPr algn="just"/>
            <a:endParaRPr lang="en-US" altLang="en-US"/>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a:extLst>
              <a:ext uri="{FF2B5EF4-FFF2-40B4-BE49-F238E27FC236}">
                <a16:creationId xmlns:a16="http://schemas.microsoft.com/office/drawing/2014/main" id="{3A192906-66A3-4E0C-A67D-7C4A950E82CD}"/>
              </a:ext>
            </a:extLst>
          </p:cNvPr>
          <p:cNvSpPr>
            <a:spLocks noGrp="1"/>
          </p:cNvSpPr>
          <p:nvPr>
            <p:ph type="title"/>
          </p:nvPr>
        </p:nvSpPr>
        <p:spPr/>
        <p:txBody>
          <a:bodyPr/>
          <a:lstStyle/>
          <a:p>
            <a:r>
              <a:rPr lang="en-US" altLang="en-US" b="1" i="1"/>
              <a:t>Executable Activity Diagrams</a:t>
            </a:r>
            <a:br>
              <a:rPr lang="en-US" altLang="en-US"/>
            </a:br>
            <a:endParaRPr lang="en-US" altLang="en-US"/>
          </a:p>
        </p:txBody>
      </p:sp>
      <p:sp>
        <p:nvSpPr>
          <p:cNvPr id="74755" name="Content Placeholder 2">
            <a:extLst>
              <a:ext uri="{FF2B5EF4-FFF2-40B4-BE49-F238E27FC236}">
                <a16:creationId xmlns:a16="http://schemas.microsoft.com/office/drawing/2014/main" id="{055E79FE-7773-43D8-9B28-D124FBF12BD4}"/>
              </a:ext>
            </a:extLst>
          </p:cNvPr>
          <p:cNvSpPr>
            <a:spLocks noGrp="1"/>
          </p:cNvSpPr>
          <p:nvPr>
            <p:ph idx="1"/>
          </p:nvPr>
        </p:nvSpPr>
        <p:spPr/>
        <p:txBody>
          <a:bodyPr/>
          <a:lstStyle/>
          <a:p>
            <a:pPr algn="just"/>
            <a:r>
              <a:rPr lang="en-US" altLang="en-US" sz="2400">
                <a:latin typeface="Berlin Sans FB" panose="020E0602020502020306" pitchFamily="34" charset="0"/>
              </a:rPr>
              <a:t>Activity diagrams are not only useful for defining the steps in a complex process, but they can also be </a:t>
            </a:r>
            <a:r>
              <a:rPr lang="en-US" altLang="en-US" sz="2400" u="sng">
                <a:solidFill>
                  <a:srgbClr val="FF33CC"/>
                </a:solidFill>
                <a:latin typeface="Berlin Sans FB" panose="020E0602020502020306" pitchFamily="34" charset="0"/>
              </a:rPr>
              <a:t>used to</a:t>
            </a:r>
            <a:r>
              <a:rPr lang="en-US" altLang="en-US" sz="2400">
                <a:solidFill>
                  <a:srgbClr val="FF33CC"/>
                </a:solidFill>
                <a:latin typeface="Berlin Sans FB" panose="020E0602020502020306" pitchFamily="34" charset="0"/>
              </a:rPr>
              <a:t> </a:t>
            </a:r>
            <a:r>
              <a:rPr lang="en-US" altLang="en-US" sz="2400" u="sng">
                <a:solidFill>
                  <a:srgbClr val="FF33CC"/>
                </a:solidFill>
                <a:latin typeface="Berlin Sans FB" panose="020E0602020502020306" pitchFamily="34" charset="0"/>
              </a:rPr>
              <a:t>show the </a:t>
            </a:r>
            <a:r>
              <a:rPr lang="en-US" altLang="en-US" sz="2400" u="sng">
                <a:solidFill>
                  <a:srgbClr val="0000FF"/>
                </a:solidFill>
                <a:latin typeface="Berlin Sans FB" panose="020E0602020502020306" pitchFamily="34" charset="0"/>
              </a:rPr>
              <a:t>progression of control </a:t>
            </a:r>
            <a:r>
              <a:rPr lang="en-US" altLang="en-US" sz="2400" u="sng">
                <a:solidFill>
                  <a:srgbClr val="FF33CC"/>
                </a:solidFill>
                <a:latin typeface="Berlin Sans FB" panose="020E0602020502020306" pitchFamily="34" charset="0"/>
              </a:rPr>
              <a:t>during execution</a:t>
            </a:r>
            <a:r>
              <a:rPr lang="en-US" altLang="en-US" sz="2400">
                <a:solidFill>
                  <a:srgbClr val="FF33CC"/>
                </a:solidFill>
                <a:latin typeface="Berlin Sans FB" panose="020E0602020502020306" pitchFamily="34" charset="0"/>
              </a:rPr>
              <a:t>. </a:t>
            </a:r>
            <a:r>
              <a:rPr lang="en-US" altLang="en-US" sz="2400">
                <a:latin typeface="Berlin Sans FB" panose="020E0602020502020306" pitchFamily="34" charset="0"/>
              </a:rPr>
              <a:t>An </a:t>
            </a:r>
            <a:r>
              <a:rPr lang="en-US" altLang="en-US" sz="2400" i="1" u="sng">
                <a:solidFill>
                  <a:srgbClr val="0000FF"/>
                </a:solidFill>
                <a:latin typeface="Berlin Sans FB" panose="020E0602020502020306" pitchFamily="34" charset="0"/>
              </a:rPr>
              <a:t>activity token </a:t>
            </a:r>
            <a:r>
              <a:rPr lang="en-US" altLang="en-US" sz="2400">
                <a:latin typeface="Berlin Sans FB" panose="020E0602020502020306" pitchFamily="34" charset="0"/>
              </a:rPr>
              <a:t>can be placed on an activity symbol to indicate </a:t>
            </a:r>
            <a:r>
              <a:rPr lang="en-US" altLang="en-US" sz="2400">
                <a:solidFill>
                  <a:srgbClr val="0000FF"/>
                </a:solidFill>
                <a:latin typeface="Berlin Sans FB" panose="020E0602020502020306" pitchFamily="34" charset="0"/>
              </a:rPr>
              <a:t>that it is executing</a:t>
            </a:r>
            <a:r>
              <a:rPr lang="en-US" altLang="en-US" sz="2400">
                <a:latin typeface="Berlin Sans FB" panose="020E0602020502020306" pitchFamily="34" charset="0"/>
              </a:rPr>
              <a:t>. When an activity completes, the </a:t>
            </a:r>
            <a:r>
              <a:rPr lang="en-US" altLang="en-US" sz="2400">
                <a:solidFill>
                  <a:srgbClr val="0000FF"/>
                </a:solidFill>
                <a:latin typeface="Berlin Sans FB" panose="020E0602020502020306" pitchFamily="34" charset="0"/>
              </a:rPr>
              <a:t>token is removed and placed on the outgoing arrow</a:t>
            </a:r>
            <a:r>
              <a:rPr lang="en-US" altLang="en-US" sz="2400">
                <a:latin typeface="Berlin Sans FB" panose="020E0602020502020306" pitchFamily="34" charset="0"/>
              </a:rPr>
              <a:t>. In the simplest case, the </a:t>
            </a:r>
            <a:r>
              <a:rPr lang="en-US" altLang="en-US" sz="2400" i="1" u="sng">
                <a:solidFill>
                  <a:srgbClr val="0000FF"/>
                </a:solidFill>
                <a:latin typeface="Berlin Sans FB" panose="020E0602020502020306" pitchFamily="34" charset="0"/>
              </a:rPr>
              <a:t>token </a:t>
            </a:r>
            <a:r>
              <a:rPr lang="en-US" altLang="en-US" sz="2400">
                <a:solidFill>
                  <a:srgbClr val="0000FF"/>
                </a:solidFill>
                <a:latin typeface="Berlin Sans FB" panose="020E0602020502020306" pitchFamily="34" charset="0"/>
              </a:rPr>
              <a:t>then moves to the next activity.</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a:extLst>
              <a:ext uri="{FF2B5EF4-FFF2-40B4-BE49-F238E27FC236}">
                <a16:creationId xmlns:a16="http://schemas.microsoft.com/office/drawing/2014/main" id="{CADD6FF1-4E0D-4F72-9316-5D1C14AE1B28}"/>
              </a:ext>
            </a:extLst>
          </p:cNvPr>
          <p:cNvSpPr>
            <a:spLocks noGrp="1"/>
          </p:cNvSpPr>
          <p:nvPr>
            <p:ph type="title"/>
          </p:nvPr>
        </p:nvSpPr>
        <p:spPr/>
        <p:txBody>
          <a:bodyPr/>
          <a:lstStyle/>
          <a:p>
            <a:endParaRPr lang="en-US" altLang="en-US"/>
          </a:p>
        </p:txBody>
      </p:sp>
      <p:sp>
        <p:nvSpPr>
          <p:cNvPr id="75779" name="Content Placeholder 2">
            <a:extLst>
              <a:ext uri="{FF2B5EF4-FFF2-40B4-BE49-F238E27FC236}">
                <a16:creationId xmlns:a16="http://schemas.microsoft.com/office/drawing/2014/main" id="{CE735272-D018-474A-8395-E580CD17A0EB}"/>
              </a:ext>
            </a:extLst>
          </p:cNvPr>
          <p:cNvSpPr>
            <a:spLocks noGrp="1"/>
          </p:cNvSpPr>
          <p:nvPr>
            <p:ph idx="1"/>
          </p:nvPr>
        </p:nvSpPr>
        <p:spPr>
          <a:xfrm>
            <a:off x="685800" y="152400"/>
            <a:ext cx="7696200" cy="5791200"/>
          </a:xfrm>
        </p:spPr>
        <p:txBody>
          <a:bodyPr/>
          <a:lstStyle/>
          <a:p>
            <a:pPr algn="just"/>
            <a:r>
              <a:rPr lang="en-US" altLang="en-US" sz="2400">
                <a:latin typeface="Berlin Sans FB" panose="020E0602020502020306" pitchFamily="34" charset="0"/>
              </a:rPr>
              <a:t>If there are </a:t>
            </a:r>
            <a:r>
              <a:rPr lang="en-US" altLang="en-US" sz="2400" u="sng">
                <a:solidFill>
                  <a:srgbClr val="0000FF"/>
                </a:solidFill>
                <a:latin typeface="Berlin Sans FB" panose="020E0602020502020306" pitchFamily="34" charset="0"/>
              </a:rPr>
              <a:t>multiple outgoing arrows</a:t>
            </a:r>
            <a:r>
              <a:rPr lang="en-US" altLang="en-US" sz="2400">
                <a:solidFill>
                  <a:srgbClr val="0000FF"/>
                </a:solidFill>
                <a:latin typeface="Berlin Sans FB" panose="020E0602020502020306" pitchFamily="34" charset="0"/>
              </a:rPr>
              <a:t> </a:t>
            </a:r>
            <a:r>
              <a:rPr lang="en-US" altLang="en-US" sz="2400">
                <a:latin typeface="Berlin Sans FB" panose="020E0602020502020306" pitchFamily="34" charset="0"/>
              </a:rPr>
              <a:t>with </a:t>
            </a:r>
            <a:r>
              <a:rPr lang="en-US" altLang="en-US" sz="2400" u="sng">
                <a:solidFill>
                  <a:srgbClr val="0000FF"/>
                </a:solidFill>
                <a:latin typeface="Berlin Sans FB" panose="020E0602020502020306" pitchFamily="34" charset="0"/>
              </a:rPr>
              <a:t>conditions</a:t>
            </a:r>
            <a:r>
              <a:rPr lang="en-US" altLang="en-US" sz="2400">
                <a:latin typeface="Berlin Sans FB" panose="020E0602020502020306" pitchFamily="34" charset="0"/>
              </a:rPr>
              <a:t>, the conditions are examined to determine the successor activity. Only </a:t>
            </a:r>
            <a:r>
              <a:rPr lang="en-US" altLang="en-US" sz="2400" u="sng">
                <a:solidFill>
                  <a:srgbClr val="0000FF"/>
                </a:solidFill>
                <a:latin typeface="Berlin Sans FB" panose="020E0602020502020306" pitchFamily="34" charset="0"/>
              </a:rPr>
              <a:t>one successor </a:t>
            </a:r>
            <a:r>
              <a:rPr lang="en-US" altLang="en-US" sz="2400">
                <a:latin typeface="Berlin Sans FB" panose="020E0602020502020306" pitchFamily="34" charset="0"/>
              </a:rPr>
              <a:t>activity </a:t>
            </a:r>
            <a:r>
              <a:rPr lang="en-US" altLang="en-US" sz="2400" u="sng">
                <a:solidFill>
                  <a:srgbClr val="0000FF"/>
                </a:solidFill>
                <a:latin typeface="Berlin Sans FB" panose="020E0602020502020306" pitchFamily="34" charset="0"/>
              </a:rPr>
              <a:t>can receive the </a:t>
            </a:r>
            <a:r>
              <a:rPr lang="en-US" altLang="en-US" sz="2400" u="sng">
                <a:solidFill>
                  <a:srgbClr val="7030A0"/>
                </a:solidFill>
                <a:latin typeface="Berlin Sans FB" panose="020E0602020502020306" pitchFamily="34" charset="0"/>
              </a:rPr>
              <a:t>token</a:t>
            </a:r>
            <a:r>
              <a:rPr lang="en-US" altLang="en-US" sz="2400">
                <a:latin typeface="Berlin Sans FB" panose="020E0602020502020306" pitchFamily="34" charset="0"/>
              </a:rPr>
              <a:t>, </a:t>
            </a:r>
            <a:r>
              <a:rPr lang="en-US" altLang="en-US" sz="2400" u="sng">
                <a:solidFill>
                  <a:srgbClr val="FF33CC"/>
                </a:solidFill>
                <a:latin typeface="Berlin Sans FB" panose="020E0602020502020306" pitchFamily="34" charset="0"/>
              </a:rPr>
              <a:t>even if more than one condition is true</a:t>
            </a:r>
            <a:r>
              <a:rPr lang="en-US" altLang="en-US" sz="2400">
                <a:latin typeface="Berlin Sans FB" panose="020E0602020502020306" pitchFamily="34" charset="0"/>
              </a:rPr>
              <a:t>. </a:t>
            </a:r>
            <a:r>
              <a:rPr lang="en-US" altLang="en-US" sz="2400">
                <a:solidFill>
                  <a:srgbClr val="FF0000"/>
                </a:solidFill>
                <a:latin typeface="Berlin Sans FB" panose="020E0602020502020306" pitchFamily="34" charset="0"/>
              </a:rPr>
              <a:t>If no condition is satisfied</a:t>
            </a:r>
            <a:r>
              <a:rPr lang="en-US" altLang="en-US" sz="2400">
                <a:latin typeface="Berlin Sans FB" panose="020E0602020502020306" pitchFamily="34" charset="0"/>
              </a:rPr>
              <a:t>, the activity diagram is </a:t>
            </a:r>
            <a:r>
              <a:rPr lang="en-US" altLang="en-US" sz="2400" i="1" u="sng">
                <a:solidFill>
                  <a:srgbClr val="FF0000"/>
                </a:solidFill>
                <a:latin typeface="Berlin Sans FB" panose="020E0602020502020306" pitchFamily="34" charset="0"/>
              </a:rPr>
              <a:t>ill formed</a:t>
            </a:r>
            <a:r>
              <a:rPr lang="en-US" altLang="en-US" sz="2400">
                <a:latin typeface="Berlin Sans FB" panose="020E0602020502020306" pitchFamily="34" charset="0"/>
              </a:rPr>
              <a:t>.</a:t>
            </a:r>
          </a:p>
          <a:p>
            <a:pPr algn="just"/>
            <a:r>
              <a:rPr lang="en-US" altLang="en-US" sz="2400" u="sng">
                <a:solidFill>
                  <a:srgbClr val="7030A0"/>
                </a:solidFill>
                <a:latin typeface="Berlin Sans FB" panose="020E0602020502020306" pitchFamily="34" charset="0"/>
              </a:rPr>
              <a:t>Multiple tokens can arise through concurrency</a:t>
            </a:r>
            <a:r>
              <a:rPr lang="en-US" altLang="en-US" sz="2400">
                <a:latin typeface="Berlin Sans FB" panose="020E0602020502020306" pitchFamily="34" charset="0"/>
              </a:rPr>
              <a:t>. If an </a:t>
            </a:r>
            <a:r>
              <a:rPr lang="en-US" altLang="en-US" sz="2400" u="sng">
                <a:solidFill>
                  <a:srgbClr val="7030A0"/>
                </a:solidFill>
                <a:latin typeface="Berlin Sans FB" panose="020E0602020502020306" pitchFamily="34" charset="0"/>
              </a:rPr>
              <a:t>executing activity </a:t>
            </a:r>
            <a:r>
              <a:rPr lang="en-US" altLang="en-US" sz="2400">
                <a:latin typeface="Berlin Sans FB" panose="020E0602020502020306" pitchFamily="34" charset="0"/>
              </a:rPr>
              <a:t>is followed by a </a:t>
            </a:r>
            <a:r>
              <a:rPr lang="en-US" altLang="en-US" sz="2400" u="sng">
                <a:solidFill>
                  <a:srgbClr val="7030A0"/>
                </a:solidFill>
                <a:latin typeface="Berlin Sans FB" panose="020E0602020502020306" pitchFamily="34" charset="0"/>
              </a:rPr>
              <a:t>concurrent split of control, </a:t>
            </a:r>
            <a:r>
              <a:rPr lang="en-US" altLang="en-US" sz="2400">
                <a:latin typeface="Berlin Sans FB" panose="020E0602020502020306" pitchFamily="34" charset="0"/>
              </a:rPr>
              <a:t>completion causes an </a:t>
            </a:r>
            <a:r>
              <a:rPr lang="en-US" altLang="en-US" sz="2400" u="sng">
                <a:solidFill>
                  <a:srgbClr val="FF33CC"/>
                </a:solidFill>
                <a:latin typeface="Berlin Sans FB" panose="020E0602020502020306" pitchFamily="34" charset="0"/>
              </a:rPr>
              <a:t>increase in the number of tokens</a:t>
            </a:r>
            <a:r>
              <a:rPr lang="en-US" altLang="en-US" sz="2400">
                <a:latin typeface="Berlin Sans FB" panose="020E0602020502020306" pitchFamily="34" charset="0"/>
              </a:rPr>
              <a:t>-a token is placed on each of the concurrent activities. Similarly, a </a:t>
            </a:r>
            <a:r>
              <a:rPr lang="en-US" altLang="en-US" sz="2400" u="sng">
                <a:solidFill>
                  <a:srgbClr val="7030A0"/>
                </a:solidFill>
                <a:latin typeface="Berlin Sans FB" panose="020E0602020502020306" pitchFamily="34" charset="0"/>
              </a:rPr>
              <a:t>merge</a:t>
            </a:r>
            <a:r>
              <a:rPr lang="en-US" altLang="en-US" sz="2400">
                <a:latin typeface="Berlin Sans FB" panose="020E0602020502020306" pitchFamily="34" charset="0"/>
              </a:rPr>
              <a:t> of control causes a </a:t>
            </a:r>
            <a:r>
              <a:rPr lang="en-US" altLang="en-US" sz="2400" u="sng">
                <a:solidFill>
                  <a:srgbClr val="FF33CC"/>
                </a:solidFill>
                <a:latin typeface="Berlin Sans FB" panose="020E0602020502020306" pitchFamily="34" charset="0"/>
              </a:rPr>
              <a:t>decrease in the number of tokens as tokens migrate from the input activities to the output activities</a:t>
            </a:r>
            <a:r>
              <a:rPr lang="en-US" altLang="en-US" sz="2400">
                <a:latin typeface="Berlin Sans FB" panose="020E0602020502020306" pitchFamily="34" charset="0"/>
              </a:rPr>
              <a:t>. All the input activities must complete before the merge can actually occur.</a:t>
            </a:r>
          </a:p>
          <a:p>
            <a:endParaRPr lang="en-US" alt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1A27BEC6-AEF2-4BFA-B059-056A820EF13B}"/>
              </a:ext>
            </a:extLst>
          </p:cNvPr>
          <p:cNvSpPr>
            <a:spLocks noGrp="1"/>
          </p:cNvSpPr>
          <p:nvPr>
            <p:ph type="title"/>
          </p:nvPr>
        </p:nvSpPr>
        <p:spPr/>
        <p:txBody>
          <a:bodyPr/>
          <a:lstStyle/>
          <a:p>
            <a:r>
              <a:rPr lang="en-US" altLang="en-US" b="1" i="1"/>
              <a:t>Guidelines for Activity Models</a:t>
            </a:r>
            <a:br>
              <a:rPr lang="en-US" altLang="en-US"/>
            </a:br>
            <a:endParaRPr lang="en-US" altLang="en-US"/>
          </a:p>
        </p:txBody>
      </p:sp>
      <p:sp>
        <p:nvSpPr>
          <p:cNvPr id="76803" name="Content Placeholder 2">
            <a:extLst>
              <a:ext uri="{FF2B5EF4-FFF2-40B4-BE49-F238E27FC236}">
                <a16:creationId xmlns:a16="http://schemas.microsoft.com/office/drawing/2014/main" id="{A42D7BA2-675C-40B7-B0F7-1AD674EFE6AA}"/>
              </a:ext>
            </a:extLst>
          </p:cNvPr>
          <p:cNvSpPr>
            <a:spLocks noGrp="1"/>
          </p:cNvSpPr>
          <p:nvPr>
            <p:ph idx="1"/>
          </p:nvPr>
        </p:nvSpPr>
        <p:spPr>
          <a:xfrm>
            <a:off x="685800" y="685800"/>
            <a:ext cx="7696200" cy="4800600"/>
          </a:xfrm>
        </p:spPr>
        <p:txBody>
          <a:bodyPr/>
          <a:lstStyle/>
          <a:p>
            <a:pPr algn="just"/>
            <a:r>
              <a:rPr lang="en-US" altLang="en-US" sz="2400">
                <a:solidFill>
                  <a:srgbClr val="0000FF"/>
                </a:solidFill>
              </a:rPr>
              <a:t>Don't misuse activity diagrams </a:t>
            </a:r>
            <a:r>
              <a:rPr lang="en-US" altLang="en-US" sz="2400">
                <a:solidFill>
                  <a:srgbClr val="00B050"/>
                </a:solidFill>
              </a:rPr>
              <a:t>– Don’t use as an excuse to develop software via flowcharts.</a:t>
            </a:r>
          </a:p>
          <a:p>
            <a:pPr algn="just"/>
            <a:r>
              <a:rPr lang="en-US" altLang="en-US" sz="2400">
                <a:solidFill>
                  <a:srgbClr val="0000FF"/>
                </a:solidFill>
              </a:rPr>
              <a:t>Level diagrams </a:t>
            </a:r>
            <a:r>
              <a:rPr lang="en-US" altLang="en-US" sz="2400">
                <a:solidFill>
                  <a:srgbClr val="00B050"/>
                </a:solidFill>
              </a:rPr>
              <a:t>– otherwise elaborate.</a:t>
            </a:r>
          </a:p>
          <a:p>
            <a:pPr algn="just"/>
            <a:r>
              <a:rPr lang="en-US" altLang="en-US" sz="2400">
                <a:solidFill>
                  <a:srgbClr val="0000FF"/>
                </a:solidFill>
              </a:rPr>
              <a:t>Be careful with branches and conditions </a:t>
            </a:r>
            <a:r>
              <a:rPr lang="en-US" altLang="en-US" sz="2400">
                <a:solidFill>
                  <a:srgbClr val="00B050"/>
                </a:solidFill>
              </a:rPr>
              <a:t>– else and un-deterministic</a:t>
            </a:r>
          </a:p>
          <a:p>
            <a:pPr algn="just"/>
            <a:r>
              <a:rPr lang="en-US" altLang="en-US" sz="2400">
                <a:solidFill>
                  <a:srgbClr val="0000FF"/>
                </a:solidFill>
              </a:rPr>
              <a:t>Be careful with concurrent activities: </a:t>
            </a:r>
            <a:r>
              <a:rPr lang="en-US" altLang="en-US" sz="2400">
                <a:solidFill>
                  <a:srgbClr val="00B050"/>
                </a:solidFill>
              </a:rPr>
              <a:t>before merge all inputs must complete.</a:t>
            </a:r>
          </a:p>
          <a:p>
            <a:pPr algn="just"/>
            <a:r>
              <a:rPr lang="en-US" altLang="en-US" sz="2400">
                <a:solidFill>
                  <a:srgbClr val="0000FF"/>
                </a:solidFill>
              </a:rPr>
              <a:t>Consider executable activity diagrams </a:t>
            </a:r>
            <a:r>
              <a:rPr lang="en-US" altLang="en-US" sz="2400">
                <a:solidFill>
                  <a:srgbClr val="00B050"/>
                </a:solidFill>
              </a:rPr>
              <a:t>– helps end users.</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a:extLst>
              <a:ext uri="{FF2B5EF4-FFF2-40B4-BE49-F238E27FC236}">
                <a16:creationId xmlns:a16="http://schemas.microsoft.com/office/drawing/2014/main" id="{570B2918-1C79-4D4F-9912-E2D8EB194534}"/>
              </a:ext>
            </a:extLst>
          </p:cNvPr>
          <p:cNvSpPr>
            <a:spLocks noGrp="1"/>
          </p:cNvSpPr>
          <p:nvPr>
            <p:ph type="title"/>
          </p:nvPr>
        </p:nvSpPr>
        <p:spPr/>
        <p:txBody>
          <a:bodyPr/>
          <a:lstStyle/>
          <a:p>
            <a:r>
              <a:rPr lang="en-US" altLang="en-US" sz="2800" b="1">
                <a:solidFill>
                  <a:srgbClr val="FF0000"/>
                </a:solidFill>
              </a:rPr>
              <a:t>Advanced Interaction Modeling</a:t>
            </a:r>
            <a:endParaRPr lang="en-US" altLang="en-US" sz="2800">
              <a:solidFill>
                <a:srgbClr val="FF0000"/>
              </a:solidFill>
            </a:endParaRPr>
          </a:p>
        </p:txBody>
      </p:sp>
      <p:pic>
        <p:nvPicPr>
          <p:cNvPr id="77827" name="Picture 2">
            <a:extLst>
              <a:ext uri="{FF2B5EF4-FFF2-40B4-BE49-F238E27FC236}">
                <a16:creationId xmlns:a16="http://schemas.microsoft.com/office/drawing/2014/main" id="{9328F986-E58B-40A3-9FB7-F16C6CDC177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1143000"/>
            <a:ext cx="7620000" cy="5257800"/>
          </a:xfr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4F416-71B7-4563-A790-765C34DB0F82}"/>
              </a:ext>
            </a:extLst>
          </p:cNvPr>
          <p:cNvSpPr>
            <a:spLocks noGrp="1"/>
          </p:cNvSpPr>
          <p:nvPr>
            <p:ph type="title"/>
          </p:nvPr>
        </p:nvSpPr>
        <p:spPr/>
        <p:txBody>
          <a:bodyPr/>
          <a:lstStyle/>
          <a:p>
            <a:pPr>
              <a:defRPr/>
            </a:pPr>
            <a:r>
              <a:rPr lang="en-US" b="1" u="dbl" dirty="0"/>
              <a:t>Use Case Relationships</a:t>
            </a:r>
            <a:r>
              <a:rPr lang="en-US" b="1" dirty="0"/>
              <a:t>:</a:t>
            </a:r>
            <a:endParaRPr lang="en-US" dirty="0"/>
          </a:p>
        </p:txBody>
      </p:sp>
      <p:sp>
        <p:nvSpPr>
          <p:cNvPr id="78851" name="Content Placeholder 2">
            <a:extLst>
              <a:ext uri="{FF2B5EF4-FFF2-40B4-BE49-F238E27FC236}">
                <a16:creationId xmlns:a16="http://schemas.microsoft.com/office/drawing/2014/main" id="{3A6725A0-9C27-44E4-9907-D4A21C302092}"/>
              </a:ext>
            </a:extLst>
          </p:cNvPr>
          <p:cNvSpPr>
            <a:spLocks noGrp="1"/>
          </p:cNvSpPr>
          <p:nvPr>
            <p:ph idx="1"/>
          </p:nvPr>
        </p:nvSpPr>
        <p:spPr/>
        <p:txBody>
          <a:bodyPr/>
          <a:lstStyle/>
          <a:p>
            <a:pPr algn="just"/>
            <a:r>
              <a:rPr lang="en-US" altLang="en-US"/>
              <a:t>Independent use cases suffice for simple applications. However, it can be helpful to </a:t>
            </a:r>
            <a:r>
              <a:rPr lang="en-US" altLang="en-US" u="sng">
                <a:solidFill>
                  <a:srgbClr val="FF33CC"/>
                </a:solidFill>
              </a:rPr>
              <a:t>structure</a:t>
            </a:r>
            <a:r>
              <a:rPr lang="en-US" altLang="en-US"/>
              <a:t> use cases for large applications. </a:t>
            </a:r>
            <a:r>
              <a:rPr lang="en-US" altLang="en-US">
                <a:solidFill>
                  <a:srgbClr val="FF33CC"/>
                </a:solidFill>
              </a:rPr>
              <a:t>Complex use cases can be built from smaller pieces with the </a:t>
            </a:r>
            <a:r>
              <a:rPr lang="en-US" altLang="en-US" i="1">
                <a:solidFill>
                  <a:srgbClr val="0000FF"/>
                </a:solidFill>
              </a:rPr>
              <a:t>include, extend, </a:t>
            </a:r>
            <a:r>
              <a:rPr lang="en-US" altLang="en-US">
                <a:solidFill>
                  <a:srgbClr val="0000FF"/>
                </a:solidFill>
              </a:rPr>
              <a:t>and </a:t>
            </a:r>
            <a:r>
              <a:rPr lang="en-US" altLang="en-US" i="1">
                <a:solidFill>
                  <a:srgbClr val="0000FF"/>
                </a:solidFill>
              </a:rPr>
              <a:t>generalization </a:t>
            </a:r>
            <a:r>
              <a:rPr lang="en-US" altLang="en-US">
                <a:solidFill>
                  <a:srgbClr val="FF33CC"/>
                </a:solidFill>
              </a:rPr>
              <a:t>relationships.</a:t>
            </a:r>
          </a:p>
          <a:p>
            <a:endParaRPr lang="en-US" altLang="en-US"/>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a:extLst>
              <a:ext uri="{FF2B5EF4-FFF2-40B4-BE49-F238E27FC236}">
                <a16:creationId xmlns:a16="http://schemas.microsoft.com/office/drawing/2014/main" id="{00271309-C4E5-4878-A935-EEA18EBFE220}"/>
              </a:ext>
            </a:extLst>
          </p:cNvPr>
          <p:cNvSpPr>
            <a:spLocks noGrp="1"/>
          </p:cNvSpPr>
          <p:nvPr>
            <p:ph type="title"/>
          </p:nvPr>
        </p:nvSpPr>
        <p:spPr/>
        <p:txBody>
          <a:bodyPr/>
          <a:lstStyle/>
          <a:p>
            <a:r>
              <a:rPr lang="en-US" altLang="en-US" b="1" i="1"/>
              <a:t>Include Relationship</a:t>
            </a:r>
            <a:endParaRPr lang="en-US" altLang="en-US"/>
          </a:p>
        </p:txBody>
      </p:sp>
      <p:sp>
        <p:nvSpPr>
          <p:cNvPr id="79875" name="Content Placeholder 2">
            <a:extLst>
              <a:ext uri="{FF2B5EF4-FFF2-40B4-BE49-F238E27FC236}">
                <a16:creationId xmlns:a16="http://schemas.microsoft.com/office/drawing/2014/main" id="{DBC2B8EE-F369-4634-BD88-7ADF45E39600}"/>
              </a:ext>
            </a:extLst>
          </p:cNvPr>
          <p:cNvSpPr>
            <a:spLocks noGrp="1"/>
          </p:cNvSpPr>
          <p:nvPr>
            <p:ph idx="1"/>
          </p:nvPr>
        </p:nvSpPr>
        <p:spPr>
          <a:xfrm>
            <a:off x="762000" y="1143000"/>
            <a:ext cx="7696200" cy="4800600"/>
          </a:xfrm>
        </p:spPr>
        <p:txBody>
          <a:bodyPr/>
          <a:lstStyle/>
          <a:p>
            <a:pPr algn="just"/>
            <a:r>
              <a:rPr lang="en-US" altLang="en-US" sz="2400">
                <a:latin typeface="Berlin Sans FB" panose="020E0602020502020306" pitchFamily="34" charset="0"/>
              </a:rPr>
              <a:t>The </a:t>
            </a:r>
            <a:r>
              <a:rPr lang="en-US" altLang="en-US" sz="2400" i="1">
                <a:latin typeface="Berlin Sans FB" panose="020E0602020502020306" pitchFamily="34" charset="0"/>
              </a:rPr>
              <a:t>include </a:t>
            </a:r>
            <a:r>
              <a:rPr lang="en-US" altLang="en-US" sz="2400">
                <a:latin typeface="Berlin Sans FB" panose="020E0602020502020306" pitchFamily="34" charset="0"/>
              </a:rPr>
              <a:t>relationship </a:t>
            </a:r>
            <a:r>
              <a:rPr lang="en-US" altLang="en-US" sz="2400" u="sng">
                <a:solidFill>
                  <a:srgbClr val="0000FF"/>
                </a:solidFill>
                <a:latin typeface="Berlin Sans FB" panose="020E0602020502020306" pitchFamily="34" charset="0"/>
              </a:rPr>
              <a:t>incorporates one use case within the behavior sequence of another use case</a:t>
            </a:r>
            <a:r>
              <a:rPr lang="en-US" altLang="en-US" sz="2400">
                <a:latin typeface="Berlin Sans FB" panose="020E0602020502020306" pitchFamily="34" charset="0"/>
              </a:rPr>
              <a:t>. An included use case is like a </a:t>
            </a:r>
            <a:r>
              <a:rPr lang="en-US" altLang="en-US" sz="2400" u="sng">
                <a:solidFill>
                  <a:srgbClr val="0000FF"/>
                </a:solidFill>
                <a:latin typeface="Berlin Sans FB" panose="020E0602020502020306" pitchFamily="34" charset="0"/>
              </a:rPr>
              <a:t>subroutine</a:t>
            </a:r>
            <a:r>
              <a:rPr lang="en-US" altLang="en-US" sz="2400">
                <a:solidFill>
                  <a:srgbClr val="0000FF"/>
                </a:solidFill>
                <a:latin typeface="Berlin Sans FB" panose="020E0602020502020306" pitchFamily="34" charset="0"/>
              </a:rPr>
              <a:t> </a:t>
            </a:r>
            <a:r>
              <a:rPr lang="en-US" altLang="en-US" sz="2400">
                <a:latin typeface="Berlin Sans FB" panose="020E0602020502020306" pitchFamily="34" charset="0"/>
              </a:rPr>
              <a:t>- it represents behavior that would </a:t>
            </a:r>
            <a:r>
              <a:rPr lang="en-US" altLang="en-US" sz="2400">
                <a:solidFill>
                  <a:srgbClr val="FF33CC"/>
                </a:solidFill>
                <a:latin typeface="Berlin Sans FB" panose="020E0602020502020306" pitchFamily="34" charset="0"/>
              </a:rPr>
              <a:t>otherwise have to be described repeatedly</a:t>
            </a:r>
            <a:r>
              <a:rPr lang="en-US" altLang="en-US" sz="2400">
                <a:latin typeface="Berlin Sans FB" panose="020E0602020502020306" pitchFamily="34" charset="0"/>
              </a:rPr>
              <a:t>. </a:t>
            </a:r>
            <a:r>
              <a:rPr lang="en-US" altLang="en-US" sz="2400" i="1" u="sng">
                <a:solidFill>
                  <a:srgbClr val="FF0000"/>
                </a:solidFill>
                <a:latin typeface="Berlin Sans FB" panose="020E0602020502020306" pitchFamily="34" charset="0"/>
              </a:rPr>
              <a:t>Often</a:t>
            </a:r>
            <a:r>
              <a:rPr lang="en-US" altLang="en-US" sz="2400">
                <a:latin typeface="Berlin Sans FB" panose="020E0602020502020306" pitchFamily="34" charset="0"/>
              </a:rPr>
              <a:t> the </a:t>
            </a:r>
            <a:r>
              <a:rPr lang="en-US" altLang="en-US" sz="2400" i="1" u="sng">
                <a:solidFill>
                  <a:srgbClr val="FF0000"/>
                </a:solidFill>
                <a:latin typeface="Berlin Sans FB" panose="020E0602020502020306" pitchFamily="34" charset="0"/>
              </a:rPr>
              <a:t>fragment is a meaningful unit </a:t>
            </a:r>
            <a:r>
              <a:rPr lang="en-US" altLang="en-US" sz="2400">
                <a:latin typeface="Berlin Sans FB" panose="020E0602020502020306" pitchFamily="34" charset="0"/>
              </a:rPr>
              <a:t>of behavior for the actors, although this is not required. The included use case </a:t>
            </a:r>
            <a:r>
              <a:rPr lang="en-US" altLang="en-US" sz="2400" i="1" u="sng">
                <a:solidFill>
                  <a:srgbClr val="FF0000"/>
                </a:solidFill>
                <a:latin typeface="Berlin Sans FB" panose="020E0602020502020306" pitchFamily="34" charset="0"/>
              </a:rPr>
              <a:t>may or may not be usable on its own</a:t>
            </a:r>
            <a:r>
              <a:rPr lang="en-US" altLang="en-US" sz="2400">
                <a:latin typeface="Berlin Sans FB" panose="020E0602020502020306" pitchFamily="34" charset="0"/>
              </a:rPr>
              <a:t>.</a:t>
            </a:r>
          </a:p>
          <a:p>
            <a:pPr algn="just"/>
            <a:r>
              <a:rPr lang="en-US" altLang="en-US" sz="2400">
                <a:latin typeface="Berlin Sans FB" panose="020E0602020502020306" pitchFamily="34" charset="0"/>
              </a:rPr>
              <a:t>The UML notation for an include relationship is a </a:t>
            </a:r>
            <a:r>
              <a:rPr lang="en-US" altLang="en-US" sz="2400" b="1" i="1">
                <a:solidFill>
                  <a:srgbClr val="00B050"/>
                </a:solidFill>
                <a:latin typeface="Berlin Sans FB" panose="020E0602020502020306" pitchFamily="34" charset="0"/>
              </a:rPr>
              <a:t>dashed arrow</a:t>
            </a:r>
            <a:r>
              <a:rPr lang="en-US" altLang="en-US" sz="2400">
                <a:solidFill>
                  <a:srgbClr val="00B050"/>
                </a:solidFill>
                <a:latin typeface="Berlin Sans FB" panose="020E0602020502020306" pitchFamily="34" charset="0"/>
              </a:rPr>
              <a:t> </a:t>
            </a:r>
            <a:r>
              <a:rPr lang="en-US" altLang="en-US" sz="2400">
                <a:latin typeface="Berlin Sans FB" panose="020E0602020502020306" pitchFamily="34" charset="0"/>
              </a:rPr>
              <a:t>from the </a:t>
            </a:r>
            <a:r>
              <a:rPr lang="en-US" altLang="en-US" sz="2400" b="1" i="1">
                <a:solidFill>
                  <a:srgbClr val="00B050"/>
                </a:solidFill>
                <a:latin typeface="Berlin Sans FB" panose="020E0602020502020306" pitchFamily="34" charset="0"/>
              </a:rPr>
              <a:t>source </a:t>
            </a:r>
            <a:r>
              <a:rPr lang="en-US" altLang="en-US" sz="2400">
                <a:latin typeface="Berlin Sans FB" panose="020E0602020502020306" pitchFamily="34" charset="0"/>
              </a:rPr>
              <a:t>(including) use case to the </a:t>
            </a:r>
            <a:r>
              <a:rPr lang="en-US" altLang="en-US" sz="2400" b="1" i="1">
                <a:solidFill>
                  <a:srgbClr val="00B050"/>
                </a:solidFill>
                <a:latin typeface="Berlin Sans FB" panose="020E0602020502020306" pitchFamily="34" charset="0"/>
              </a:rPr>
              <a:t>target </a:t>
            </a:r>
            <a:r>
              <a:rPr lang="en-US" altLang="en-US" sz="2400">
                <a:latin typeface="Berlin Sans FB" panose="020E0602020502020306" pitchFamily="34" charset="0"/>
              </a:rPr>
              <a:t>(included) use case. The keyword </a:t>
            </a:r>
            <a:r>
              <a:rPr lang="en-US" altLang="en-US" sz="2400" b="1" i="1">
                <a:solidFill>
                  <a:srgbClr val="00B050"/>
                </a:solidFill>
                <a:latin typeface="Berlin Sans FB" panose="020E0602020502020306" pitchFamily="34" charset="0"/>
              </a:rPr>
              <a:t>«include» </a:t>
            </a:r>
            <a:r>
              <a:rPr lang="en-US" altLang="en-US" sz="2400">
                <a:latin typeface="Berlin Sans FB" panose="020E0602020502020306" pitchFamily="34" charset="0"/>
              </a:rPr>
              <a:t>annotates the arrow.</a:t>
            </a:r>
          </a:p>
          <a:p>
            <a:endParaRPr lang="en-US" altLang="en-US"/>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a:extLst>
              <a:ext uri="{FF2B5EF4-FFF2-40B4-BE49-F238E27FC236}">
                <a16:creationId xmlns:a16="http://schemas.microsoft.com/office/drawing/2014/main" id="{6EC3CE83-3C49-46FA-AFED-C5D6A95E054F}"/>
              </a:ext>
            </a:extLst>
          </p:cNvPr>
          <p:cNvSpPr>
            <a:spLocks noGrp="1"/>
          </p:cNvSpPr>
          <p:nvPr>
            <p:ph type="title"/>
          </p:nvPr>
        </p:nvSpPr>
        <p:spPr/>
        <p:txBody>
          <a:bodyPr/>
          <a:lstStyle/>
          <a:p>
            <a:r>
              <a:rPr lang="en-US" altLang="en-US" sz="2800">
                <a:solidFill>
                  <a:srgbClr val="00B050"/>
                </a:solidFill>
              </a:rPr>
              <a:t>Figure shows an example from an online stock brokerage system</a:t>
            </a:r>
            <a:r>
              <a:rPr lang="en-US" altLang="en-US"/>
              <a:t>. </a:t>
            </a:r>
          </a:p>
        </p:txBody>
      </p:sp>
      <p:pic>
        <p:nvPicPr>
          <p:cNvPr id="80899" name="Content Placeholder 3">
            <a:extLst>
              <a:ext uri="{FF2B5EF4-FFF2-40B4-BE49-F238E27FC236}">
                <a16:creationId xmlns:a16="http://schemas.microsoft.com/office/drawing/2014/main" id="{FA7E34F0-8913-4016-A2F4-9DEDB87A8934}"/>
              </a:ext>
            </a:extLst>
          </p:cNvPr>
          <p:cNvPicPr>
            <a:picLocks noGrp="1"/>
          </p:cNvPicPr>
          <p:nvPr>
            <p:ph idx="1"/>
          </p:nvPr>
        </p:nvPicPr>
        <p:blipFill>
          <a:blip r:embed="rId2">
            <a:lum bright="-26000" contrast="50000"/>
            <a:extLst>
              <a:ext uri="{28A0092B-C50C-407E-A947-70E740481C1C}">
                <a14:useLocalDpi xmlns:a14="http://schemas.microsoft.com/office/drawing/2010/main" val="0"/>
              </a:ext>
            </a:extLst>
          </a:blip>
          <a:srcRect/>
          <a:stretch>
            <a:fillRect/>
          </a:stretch>
        </p:blipFill>
        <p:spPr>
          <a:xfrm>
            <a:off x="1131888" y="1600200"/>
            <a:ext cx="6956425" cy="4038600"/>
          </a:xfr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itle 1">
            <a:extLst>
              <a:ext uri="{FF2B5EF4-FFF2-40B4-BE49-F238E27FC236}">
                <a16:creationId xmlns:a16="http://schemas.microsoft.com/office/drawing/2014/main" id="{E237BF03-27D7-4A11-BBF6-6360D5209148}"/>
              </a:ext>
            </a:extLst>
          </p:cNvPr>
          <p:cNvSpPr>
            <a:spLocks noGrp="1"/>
          </p:cNvSpPr>
          <p:nvPr>
            <p:ph type="title"/>
          </p:nvPr>
        </p:nvSpPr>
        <p:spPr/>
        <p:txBody>
          <a:bodyPr/>
          <a:lstStyle/>
          <a:p>
            <a:endParaRPr lang="en-US" altLang="en-US"/>
          </a:p>
        </p:txBody>
      </p:sp>
      <p:sp>
        <p:nvSpPr>
          <p:cNvPr id="81923" name="Content Placeholder 2">
            <a:extLst>
              <a:ext uri="{FF2B5EF4-FFF2-40B4-BE49-F238E27FC236}">
                <a16:creationId xmlns:a16="http://schemas.microsoft.com/office/drawing/2014/main" id="{B89586AC-9790-495B-8C75-52E902FE7C1D}"/>
              </a:ext>
            </a:extLst>
          </p:cNvPr>
          <p:cNvSpPr>
            <a:spLocks noGrp="1"/>
          </p:cNvSpPr>
          <p:nvPr>
            <p:ph idx="1"/>
          </p:nvPr>
        </p:nvSpPr>
        <p:spPr>
          <a:xfrm>
            <a:off x="762000" y="609600"/>
            <a:ext cx="7696200" cy="5181600"/>
          </a:xfrm>
        </p:spPr>
        <p:txBody>
          <a:bodyPr/>
          <a:lstStyle/>
          <a:p>
            <a:pPr algn="just"/>
            <a:r>
              <a:rPr lang="en-US" altLang="en-US" sz="2400"/>
              <a:t>A use case can also be </a:t>
            </a:r>
            <a:r>
              <a:rPr lang="en-US" altLang="en-US" sz="2400" u="sng">
                <a:solidFill>
                  <a:srgbClr val="00B050"/>
                </a:solidFill>
              </a:rPr>
              <a:t>inserted within a textual description</a:t>
            </a:r>
            <a:r>
              <a:rPr lang="en-US" altLang="en-US" sz="2400"/>
              <a:t> with the notation </a:t>
            </a:r>
            <a:r>
              <a:rPr lang="en-US" altLang="en-US" sz="2400" i="1">
                <a:solidFill>
                  <a:srgbClr val="00B050"/>
                </a:solidFill>
              </a:rPr>
              <a:t>include use-case-name</a:t>
            </a:r>
            <a:r>
              <a:rPr lang="en-US" altLang="en-US" sz="2400" i="1"/>
              <a:t>. </a:t>
            </a:r>
            <a:r>
              <a:rPr lang="en-US" altLang="en-US" sz="2400"/>
              <a:t>An included use case is inserted at a specific location within the behavior sequence of the larger use case, just as a subroutine is called from a specific location within another subroutine.</a:t>
            </a:r>
          </a:p>
          <a:p>
            <a:pPr algn="just"/>
            <a:r>
              <a:rPr lang="en-US" altLang="en-US" sz="2400" i="1"/>
              <a:t>include</a:t>
            </a:r>
            <a:r>
              <a:rPr lang="en-US" altLang="en-US" sz="2400"/>
              <a:t> relationships </a:t>
            </a:r>
            <a:r>
              <a:rPr lang="en-US" altLang="en-US" sz="2400" u="sng">
                <a:solidFill>
                  <a:srgbClr val="0000FF"/>
                </a:solidFill>
              </a:rPr>
              <a:t>should not be used to structure fine details of behavior</a:t>
            </a:r>
            <a:r>
              <a:rPr lang="en-US" altLang="en-US" sz="2400"/>
              <a:t>. The purpose of use case modeling is to identify the functionality of the system and the general flow of control among actors and the system. Factoring a use case into pieces is appropriate </a:t>
            </a:r>
            <a:r>
              <a:rPr lang="en-US" altLang="en-US" sz="2400" u="sng">
                <a:solidFill>
                  <a:srgbClr val="0000FF"/>
                </a:solidFill>
              </a:rPr>
              <a:t>when the pieces represent significant behavior units.</a:t>
            </a:r>
          </a:p>
          <a:p>
            <a:pPr algn="just"/>
            <a:endParaRPr lang="en-US" altLang="en-US" sz="2400" u="sng">
              <a:solidFill>
                <a:srgbClr val="0000FF"/>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itle 1">
            <a:extLst>
              <a:ext uri="{FF2B5EF4-FFF2-40B4-BE49-F238E27FC236}">
                <a16:creationId xmlns:a16="http://schemas.microsoft.com/office/drawing/2014/main" id="{FA102E87-A471-4CDB-AB5D-80EFF0EF7938}"/>
              </a:ext>
            </a:extLst>
          </p:cNvPr>
          <p:cNvSpPr>
            <a:spLocks noGrp="1"/>
          </p:cNvSpPr>
          <p:nvPr>
            <p:ph type="title"/>
          </p:nvPr>
        </p:nvSpPr>
        <p:spPr/>
        <p:txBody>
          <a:bodyPr/>
          <a:lstStyle/>
          <a:p>
            <a:r>
              <a:rPr lang="en-US" altLang="en-US" b="1" i="1"/>
              <a:t>Extend Relationship</a:t>
            </a:r>
            <a:br>
              <a:rPr lang="en-US" altLang="en-US"/>
            </a:br>
            <a:endParaRPr lang="en-US" altLang="en-US"/>
          </a:p>
        </p:txBody>
      </p:sp>
      <p:sp>
        <p:nvSpPr>
          <p:cNvPr id="82947" name="Content Placeholder 2">
            <a:extLst>
              <a:ext uri="{FF2B5EF4-FFF2-40B4-BE49-F238E27FC236}">
                <a16:creationId xmlns:a16="http://schemas.microsoft.com/office/drawing/2014/main" id="{EA8B79C7-D48E-4EE7-92CC-9355CE627548}"/>
              </a:ext>
            </a:extLst>
          </p:cNvPr>
          <p:cNvSpPr>
            <a:spLocks noGrp="1"/>
          </p:cNvSpPr>
          <p:nvPr>
            <p:ph idx="1"/>
          </p:nvPr>
        </p:nvSpPr>
        <p:spPr/>
        <p:txBody>
          <a:bodyPr/>
          <a:lstStyle/>
          <a:p>
            <a:pPr algn="just"/>
            <a:r>
              <a:rPr lang="en-US" altLang="en-US" sz="2400">
                <a:latin typeface="Andalus" pitchFamily="2" charset="0"/>
                <a:cs typeface="Andalus" pitchFamily="2" charset="0"/>
              </a:rPr>
              <a:t>The </a:t>
            </a:r>
            <a:r>
              <a:rPr lang="en-US" altLang="en-US" sz="2400" i="1">
                <a:latin typeface="Andalus" pitchFamily="2" charset="0"/>
                <a:cs typeface="Andalus" pitchFamily="2" charset="0"/>
              </a:rPr>
              <a:t>extend </a:t>
            </a:r>
            <a:r>
              <a:rPr lang="en-US" altLang="en-US" sz="2400">
                <a:latin typeface="Andalus" pitchFamily="2" charset="0"/>
                <a:cs typeface="Andalus" pitchFamily="2" charset="0"/>
              </a:rPr>
              <a:t>relationship </a:t>
            </a:r>
            <a:r>
              <a:rPr lang="en-US" altLang="en-US" sz="2400" u="sng">
                <a:solidFill>
                  <a:srgbClr val="0000FF"/>
                </a:solidFill>
                <a:latin typeface="Andalus" pitchFamily="2" charset="0"/>
                <a:cs typeface="Andalus" pitchFamily="2" charset="0"/>
              </a:rPr>
              <a:t>adds incremental behavior to a use case</a:t>
            </a:r>
            <a:r>
              <a:rPr lang="en-US" altLang="en-US" sz="2400">
                <a:latin typeface="Andalus" pitchFamily="2" charset="0"/>
                <a:cs typeface="Andalus" pitchFamily="2" charset="0"/>
              </a:rPr>
              <a:t>. It is </a:t>
            </a:r>
            <a:r>
              <a:rPr lang="en-US" altLang="en-US" sz="2400">
                <a:solidFill>
                  <a:srgbClr val="FF33CC"/>
                </a:solidFill>
                <a:latin typeface="Andalus" pitchFamily="2" charset="0"/>
                <a:cs typeface="Andalus" pitchFamily="2" charset="0"/>
              </a:rPr>
              <a:t>like an include </a:t>
            </a:r>
            <a:r>
              <a:rPr lang="en-US" altLang="en-US" sz="2400">
                <a:latin typeface="Andalus" pitchFamily="2" charset="0"/>
                <a:cs typeface="Andalus" pitchFamily="2" charset="0"/>
              </a:rPr>
              <a:t>relationship </a:t>
            </a:r>
            <a:r>
              <a:rPr lang="en-US" altLang="en-US" sz="2400">
                <a:solidFill>
                  <a:srgbClr val="FF0000"/>
                </a:solidFill>
                <a:latin typeface="Andalus" pitchFamily="2" charset="0"/>
                <a:cs typeface="Andalus" pitchFamily="2" charset="0"/>
              </a:rPr>
              <a:t>looked at from the opposite direction</a:t>
            </a:r>
            <a:r>
              <a:rPr lang="en-US" altLang="en-US" sz="2400">
                <a:latin typeface="Andalus" pitchFamily="2" charset="0"/>
                <a:cs typeface="Andalus" pitchFamily="2" charset="0"/>
              </a:rPr>
              <a:t>, in which the </a:t>
            </a:r>
            <a:r>
              <a:rPr lang="en-US" altLang="en-US" sz="2400" b="1" u="sng">
                <a:solidFill>
                  <a:srgbClr val="FF0000"/>
                </a:solidFill>
                <a:latin typeface="Andalus" pitchFamily="2" charset="0"/>
                <a:cs typeface="Andalus" pitchFamily="2" charset="0"/>
              </a:rPr>
              <a:t>extension adds itself to the base</a:t>
            </a:r>
            <a:r>
              <a:rPr lang="en-US" altLang="en-US" sz="2400">
                <a:latin typeface="Andalus" pitchFamily="2" charset="0"/>
                <a:cs typeface="Andalus" pitchFamily="2" charset="0"/>
              </a:rPr>
              <a:t>, </a:t>
            </a:r>
            <a:r>
              <a:rPr lang="en-US" altLang="en-US" sz="2400" u="sng">
                <a:solidFill>
                  <a:srgbClr val="0000FF"/>
                </a:solidFill>
                <a:latin typeface="Andalus" pitchFamily="2" charset="0"/>
                <a:cs typeface="Andalus" pitchFamily="2" charset="0"/>
              </a:rPr>
              <a:t>rather than the base explicitly incorporating the extension.</a:t>
            </a:r>
            <a:r>
              <a:rPr lang="en-US" altLang="en-US" sz="2400">
                <a:latin typeface="Andalus" pitchFamily="2" charset="0"/>
                <a:cs typeface="Andalus" pitchFamily="2" charset="0"/>
              </a:rPr>
              <a:t> It represents the frequent situation in which some </a:t>
            </a:r>
            <a:r>
              <a:rPr lang="en-US" altLang="en-US" sz="2400">
                <a:solidFill>
                  <a:srgbClr val="0000FF"/>
                </a:solidFill>
                <a:latin typeface="Andalus" pitchFamily="2" charset="0"/>
                <a:cs typeface="Andalus" pitchFamily="2" charset="0"/>
              </a:rPr>
              <a:t>initial capability is defined</a:t>
            </a:r>
            <a:r>
              <a:rPr lang="en-US" altLang="en-US" sz="2400">
                <a:latin typeface="Andalus" pitchFamily="2" charset="0"/>
                <a:cs typeface="Andalus" pitchFamily="2" charset="0"/>
              </a:rPr>
              <a:t>, and </a:t>
            </a:r>
            <a:r>
              <a:rPr lang="en-US" altLang="en-US" sz="2400">
                <a:solidFill>
                  <a:srgbClr val="FF33CC"/>
                </a:solidFill>
                <a:latin typeface="Andalus" pitchFamily="2" charset="0"/>
                <a:cs typeface="Andalus" pitchFamily="2" charset="0"/>
              </a:rPr>
              <a:t>later</a:t>
            </a:r>
            <a:r>
              <a:rPr lang="en-US" altLang="en-US" sz="2400">
                <a:latin typeface="Andalus" pitchFamily="2" charset="0"/>
                <a:cs typeface="Andalus" pitchFamily="2" charset="0"/>
              </a:rPr>
              <a:t> features are added </a:t>
            </a:r>
            <a:r>
              <a:rPr lang="en-US" altLang="en-US" sz="2400" b="1" u="sng">
                <a:solidFill>
                  <a:srgbClr val="0000FF"/>
                </a:solidFill>
                <a:latin typeface="Andalus" pitchFamily="2" charset="0"/>
                <a:cs typeface="Andalus" pitchFamily="2" charset="0"/>
              </a:rPr>
              <a:t>modularly</a:t>
            </a:r>
            <a:r>
              <a:rPr lang="en-US" altLang="en-US" sz="2400">
                <a:latin typeface="Andalus" pitchFamily="2" charset="0"/>
                <a:cs typeface="Andalus" pitchFamily="2" charset="0"/>
              </a:rPr>
              <a:t>. </a:t>
            </a:r>
          </a:p>
          <a:p>
            <a:pPr algn="just"/>
            <a:r>
              <a:rPr lang="en-US" altLang="en-US" sz="2400">
                <a:latin typeface="Andalus" pitchFamily="2" charset="0"/>
                <a:cs typeface="Andalus" pitchFamily="2" charset="0"/>
              </a:rPr>
              <a:t>The include and extend relationships </a:t>
            </a:r>
            <a:r>
              <a:rPr lang="en-US" altLang="en-US" sz="2400" u="sng">
                <a:solidFill>
                  <a:srgbClr val="FF33CC"/>
                </a:solidFill>
                <a:latin typeface="Andalus" pitchFamily="2" charset="0"/>
                <a:cs typeface="Andalus" pitchFamily="2" charset="0"/>
              </a:rPr>
              <a:t>both add behavior to a base use case</a:t>
            </a:r>
            <a:r>
              <a:rPr lang="en-US" altLang="en-US" sz="2400">
                <a:solidFill>
                  <a:srgbClr val="FF33CC"/>
                </a:solidFill>
                <a:latin typeface="Andalus" pitchFamily="2" charset="0"/>
                <a:cs typeface="Andalus" pitchFamily="2" charset="0"/>
              </a:rPr>
              <a:t>.</a:t>
            </a:r>
          </a:p>
          <a:p>
            <a:endParaRPr lang="en-US"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A3571-A0BB-40B3-BB46-4343E68DF010}"/>
              </a:ext>
            </a:extLst>
          </p:cNvPr>
          <p:cNvSpPr>
            <a:spLocks noGrp="1"/>
          </p:cNvSpPr>
          <p:nvPr>
            <p:ph type="title"/>
          </p:nvPr>
        </p:nvSpPr>
        <p:spPr/>
        <p:txBody>
          <a:bodyPr/>
          <a:lstStyle/>
          <a:p>
            <a:pPr>
              <a:defRPr/>
            </a:pPr>
            <a:r>
              <a:rPr lang="en-US" b="1" u="dbl" dirty="0">
                <a:solidFill>
                  <a:srgbClr val="FF33CC"/>
                </a:solidFill>
              </a:rPr>
              <a:t>Nested States:</a:t>
            </a:r>
            <a:br>
              <a:rPr lang="en-US" dirty="0">
                <a:solidFill>
                  <a:srgbClr val="FF33CC"/>
                </a:solidFill>
              </a:rPr>
            </a:br>
            <a:endParaRPr lang="en-US" dirty="0">
              <a:solidFill>
                <a:srgbClr val="FF33CC"/>
              </a:solidFill>
            </a:endParaRPr>
          </a:p>
        </p:txBody>
      </p:sp>
      <p:sp>
        <p:nvSpPr>
          <p:cNvPr id="10243" name="Content Placeholder 2">
            <a:extLst>
              <a:ext uri="{FF2B5EF4-FFF2-40B4-BE49-F238E27FC236}">
                <a16:creationId xmlns:a16="http://schemas.microsoft.com/office/drawing/2014/main" id="{46C1F33B-44DC-4DFD-BA03-9A792D3DDE31}"/>
              </a:ext>
            </a:extLst>
          </p:cNvPr>
          <p:cNvSpPr>
            <a:spLocks noGrp="1"/>
          </p:cNvSpPr>
          <p:nvPr>
            <p:ph idx="1"/>
          </p:nvPr>
        </p:nvSpPr>
        <p:spPr/>
        <p:txBody>
          <a:bodyPr/>
          <a:lstStyle/>
          <a:p>
            <a:pPr algn="just"/>
            <a:r>
              <a:rPr lang="en-US" altLang="en-US"/>
              <a:t>States can be </a:t>
            </a:r>
            <a:r>
              <a:rPr lang="en-US" altLang="en-US" i="1">
                <a:solidFill>
                  <a:srgbClr val="0000FF"/>
                </a:solidFill>
              </a:rPr>
              <a:t>structured more deeply </a:t>
            </a:r>
            <a:r>
              <a:rPr lang="en-US" altLang="en-US"/>
              <a:t>than just replacing a state with a submachine. As a deeper alternative, </a:t>
            </a:r>
            <a:r>
              <a:rPr lang="en-US" altLang="en-US" i="1" u="sng">
                <a:solidFill>
                  <a:srgbClr val="0000FF"/>
                </a:solidFill>
                <a:latin typeface="Bernard MT Condensed" panose="02050806060905020404" pitchFamily="18" charset="0"/>
              </a:rPr>
              <a:t>states can be nested </a:t>
            </a:r>
            <a:r>
              <a:rPr lang="en-US" altLang="en-US" i="1">
                <a:solidFill>
                  <a:srgbClr val="0000FF"/>
                </a:solidFill>
              </a:rPr>
              <a:t>to show their </a:t>
            </a:r>
            <a:r>
              <a:rPr lang="en-US" altLang="en-US" i="1" u="sng">
                <a:solidFill>
                  <a:srgbClr val="C00000"/>
                </a:solidFill>
                <a:latin typeface="Berlin Sans FB" panose="020E0602020502020306" pitchFamily="34" charset="0"/>
              </a:rPr>
              <a:t>commonality and share behavior</a:t>
            </a:r>
            <a:r>
              <a:rPr lang="en-US" altLang="en-US">
                <a:latin typeface="Bauhaus 93" pitchFamily="82" charset="0"/>
              </a:rPr>
              <a:t>. </a:t>
            </a:r>
          </a:p>
          <a:p>
            <a:endParaRPr lang="en-US" altLang="en-US"/>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a:extLst>
              <a:ext uri="{FF2B5EF4-FFF2-40B4-BE49-F238E27FC236}">
                <a16:creationId xmlns:a16="http://schemas.microsoft.com/office/drawing/2014/main" id="{206BA973-3265-4BC8-8CDA-AD04F6072D63}"/>
              </a:ext>
            </a:extLst>
          </p:cNvPr>
          <p:cNvSpPr>
            <a:spLocks noGrp="1"/>
          </p:cNvSpPr>
          <p:nvPr>
            <p:ph type="title"/>
          </p:nvPr>
        </p:nvSpPr>
        <p:spPr/>
        <p:txBody>
          <a:bodyPr/>
          <a:lstStyle/>
          <a:p>
            <a:endParaRPr lang="en-US" altLang="en-US"/>
          </a:p>
        </p:txBody>
      </p:sp>
      <p:sp>
        <p:nvSpPr>
          <p:cNvPr id="83971" name="Content Placeholder 2">
            <a:extLst>
              <a:ext uri="{FF2B5EF4-FFF2-40B4-BE49-F238E27FC236}">
                <a16:creationId xmlns:a16="http://schemas.microsoft.com/office/drawing/2014/main" id="{3021EEDA-66BA-46FF-B93B-B285DC872E15}"/>
              </a:ext>
            </a:extLst>
          </p:cNvPr>
          <p:cNvSpPr>
            <a:spLocks noGrp="1"/>
          </p:cNvSpPr>
          <p:nvPr>
            <p:ph idx="1"/>
          </p:nvPr>
        </p:nvSpPr>
        <p:spPr>
          <a:xfrm>
            <a:off x="762000" y="304800"/>
            <a:ext cx="7696200" cy="6019800"/>
          </a:xfrm>
        </p:spPr>
        <p:txBody>
          <a:bodyPr/>
          <a:lstStyle/>
          <a:p>
            <a:pPr algn="just"/>
            <a:r>
              <a:rPr lang="en-US" altLang="en-US" sz="2000"/>
              <a:t>The </a:t>
            </a:r>
            <a:r>
              <a:rPr lang="en-US" altLang="en-US" sz="2000">
                <a:solidFill>
                  <a:srgbClr val="FF33CC"/>
                </a:solidFill>
              </a:rPr>
              <a:t>UML notation </a:t>
            </a:r>
            <a:r>
              <a:rPr lang="en-US" altLang="en-US" sz="2000"/>
              <a:t>for an extend relationship is a </a:t>
            </a:r>
            <a:r>
              <a:rPr lang="en-US" altLang="en-US" sz="2000" b="1" i="1">
                <a:solidFill>
                  <a:srgbClr val="FF33CC"/>
                </a:solidFill>
              </a:rPr>
              <a:t>dashed arrow</a:t>
            </a:r>
            <a:r>
              <a:rPr lang="en-US" altLang="en-US" sz="2000">
                <a:solidFill>
                  <a:srgbClr val="FF33CC"/>
                </a:solidFill>
              </a:rPr>
              <a:t> </a:t>
            </a:r>
            <a:r>
              <a:rPr lang="en-US" altLang="en-US" sz="2000"/>
              <a:t>from the </a:t>
            </a:r>
            <a:r>
              <a:rPr lang="en-US" altLang="en-US" sz="2000" b="1" i="1">
                <a:solidFill>
                  <a:srgbClr val="FF33CC"/>
                </a:solidFill>
              </a:rPr>
              <a:t>extension use case </a:t>
            </a:r>
            <a:r>
              <a:rPr lang="en-US" altLang="en-US" sz="2000"/>
              <a:t>to the </a:t>
            </a:r>
            <a:r>
              <a:rPr lang="en-US" altLang="en-US" sz="2000" b="1" i="1">
                <a:solidFill>
                  <a:srgbClr val="FF33CC"/>
                </a:solidFill>
              </a:rPr>
              <a:t>base use case</a:t>
            </a:r>
            <a:r>
              <a:rPr lang="en-US" altLang="en-US" sz="2000"/>
              <a:t>. The keyword </a:t>
            </a:r>
            <a:r>
              <a:rPr lang="en-US" altLang="en-US" sz="2000" b="1" i="1">
                <a:solidFill>
                  <a:srgbClr val="FF33CC"/>
                </a:solidFill>
              </a:rPr>
              <a:t>«extend» </a:t>
            </a:r>
            <a:r>
              <a:rPr lang="en-US" altLang="en-US" sz="2000"/>
              <a:t>annotates the arrow.</a:t>
            </a:r>
          </a:p>
          <a:p>
            <a:pPr algn="just"/>
            <a:r>
              <a:rPr lang="en-US" altLang="en-US" sz="2000"/>
              <a:t>The base use case permits simple purchases and sales of a stock at the market price. The brokerage system </a:t>
            </a:r>
            <a:r>
              <a:rPr lang="en-US" altLang="en-US" sz="2000">
                <a:solidFill>
                  <a:srgbClr val="FF0000"/>
                </a:solidFill>
              </a:rPr>
              <a:t>adds three capabilities</a:t>
            </a:r>
            <a:r>
              <a:rPr lang="en-US" altLang="en-US" sz="2000"/>
              <a:t>: buying a stock on margin, selling a stock short, and placing a limit on the transaction price. The use case </a:t>
            </a:r>
            <a:r>
              <a:rPr lang="en-US" altLang="en-US" sz="2000" i="1"/>
              <a:t>trade options </a:t>
            </a:r>
            <a:r>
              <a:rPr lang="en-US" altLang="en-US" sz="2000"/>
              <a:t>also has an extension for placing a limit on the transaction price.</a:t>
            </a:r>
          </a:p>
          <a:p>
            <a:endParaRPr lang="en-US" altLang="en-US"/>
          </a:p>
        </p:txBody>
      </p:sp>
      <p:pic>
        <p:nvPicPr>
          <p:cNvPr id="83972" name="Picture 3">
            <a:extLst>
              <a:ext uri="{FF2B5EF4-FFF2-40B4-BE49-F238E27FC236}">
                <a16:creationId xmlns:a16="http://schemas.microsoft.com/office/drawing/2014/main" id="{C1001E74-4622-4F3F-ACBB-4190988CCA04}"/>
              </a:ext>
            </a:extLst>
          </p:cNvPr>
          <p:cNvPicPr>
            <a:picLocks noChangeAspect="1" noChangeArrowheads="1"/>
          </p:cNvPicPr>
          <p:nvPr/>
        </p:nvPicPr>
        <p:blipFill>
          <a:blip r:embed="rId2">
            <a:lum bright="-16000" contrast="32000"/>
            <a:extLst>
              <a:ext uri="{28A0092B-C50C-407E-A947-70E740481C1C}">
                <a14:useLocalDpi xmlns:a14="http://schemas.microsoft.com/office/drawing/2010/main" val="0"/>
              </a:ext>
            </a:extLst>
          </a:blip>
          <a:srcRect/>
          <a:stretch>
            <a:fillRect/>
          </a:stretch>
        </p:blipFill>
        <p:spPr bwMode="auto">
          <a:xfrm>
            <a:off x="1143000" y="3200400"/>
            <a:ext cx="64770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a:extLst>
              <a:ext uri="{FF2B5EF4-FFF2-40B4-BE49-F238E27FC236}">
                <a16:creationId xmlns:a16="http://schemas.microsoft.com/office/drawing/2014/main" id="{65A89AD6-C248-48D7-9043-876DD55775EC}"/>
              </a:ext>
            </a:extLst>
          </p:cNvPr>
          <p:cNvSpPr>
            <a:spLocks noGrp="1"/>
          </p:cNvSpPr>
          <p:nvPr>
            <p:ph type="title"/>
          </p:nvPr>
        </p:nvSpPr>
        <p:spPr/>
        <p:txBody>
          <a:bodyPr/>
          <a:lstStyle/>
          <a:p>
            <a:endParaRPr lang="en-US" altLang="en-US"/>
          </a:p>
        </p:txBody>
      </p:sp>
      <p:sp>
        <p:nvSpPr>
          <p:cNvPr id="84995" name="Content Placeholder 2">
            <a:extLst>
              <a:ext uri="{FF2B5EF4-FFF2-40B4-BE49-F238E27FC236}">
                <a16:creationId xmlns:a16="http://schemas.microsoft.com/office/drawing/2014/main" id="{D92FA298-EC42-42BF-A3B9-4C02DCF71E09}"/>
              </a:ext>
            </a:extLst>
          </p:cNvPr>
          <p:cNvSpPr>
            <a:spLocks noGrp="1"/>
          </p:cNvSpPr>
          <p:nvPr>
            <p:ph idx="1"/>
          </p:nvPr>
        </p:nvSpPr>
        <p:spPr>
          <a:xfrm>
            <a:off x="762000" y="457200"/>
            <a:ext cx="7696200" cy="5181600"/>
          </a:xfrm>
        </p:spPr>
        <p:txBody>
          <a:bodyPr/>
          <a:lstStyle/>
          <a:p>
            <a:pPr algn="just"/>
            <a:r>
              <a:rPr lang="en-US" altLang="en-US" sz="2400">
                <a:latin typeface="Berlin Sans FB" panose="020E0602020502020306" pitchFamily="34" charset="0"/>
              </a:rPr>
              <a:t>The extend relationship </a:t>
            </a:r>
            <a:r>
              <a:rPr lang="en-US" altLang="en-US" sz="2400" u="sng">
                <a:solidFill>
                  <a:srgbClr val="0000FF"/>
                </a:solidFill>
                <a:latin typeface="Berlin Sans FB" panose="020E0602020502020306" pitchFamily="34" charset="0"/>
              </a:rPr>
              <a:t>connects an </a:t>
            </a:r>
            <a:r>
              <a:rPr lang="en-US" altLang="en-US" sz="2400" u="sng">
                <a:solidFill>
                  <a:srgbClr val="FF33CC"/>
                </a:solidFill>
                <a:latin typeface="Berlin Sans FB" panose="020E0602020502020306" pitchFamily="34" charset="0"/>
              </a:rPr>
              <a:t>extension use case </a:t>
            </a:r>
            <a:r>
              <a:rPr lang="en-US" altLang="en-US" sz="2400" u="sng">
                <a:solidFill>
                  <a:srgbClr val="0000FF"/>
                </a:solidFill>
                <a:latin typeface="Berlin Sans FB" panose="020E0602020502020306" pitchFamily="34" charset="0"/>
              </a:rPr>
              <a:t>to a base use case</a:t>
            </a:r>
            <a:r>
              <a:rPr lang="en-US" altLang="en-US" sz="2400">
                <a:latin typeface="Berlin Sans FB" panose="020E0602020502020306" pitchFamily="34" charset="0"/>
              </a:rPr>
              <a:t>. The extension use case often is a </a:t>
            </a:r>
            <a:r>
              <a:rPr lang="en-US" altLang="en-US" sz="2400" u="sng">
                <a:solidFill>
                  <a:srgbClr val="FF33CC"/>
                </a:solidFill>
                <a:latin typeface="Berlin Sans FB" panose="020E0602020502020306" pitchFamily="34" charset="0"/>
              </a:rPr>
              <a:t>fragment</a:t>
            </a:r>
            <a:r>
              <a:rPr lang="en-US" altLang="en-US" sz="2400">
                <a:latin typeface="Berlin Sans FB" panose="020E0602020502020306" pitchFamily="34" charset="0"/>
              </a:rPr>
              <a:t> - that is, it </a:t>
            </a:r>
            <a:r>
              <a:rPr lang="en-US" altLang="en-US" sz="2400" u="sng">
                <a:solidFill>
                  <a:srgbClr val="FF33CC"/>
                </a:solidFill>
                <a:latin typeface="Berlin Sans FB" panose="020E0602020502020306" pitchFamily="34" charset="0"/>
              </a:rPr>
              <a:t>cannot appear alone as a behavior sequence</a:t>
            </a:r>
            <a:r>
              <a:rPr lang="en-US" altLang="en-US" sz="2400">
                <a:latin typeface="Berlin Sans FB" panose="020E0602020502020306" pitchFamily="34" charset="0"/>
              </a:rPr>
              <a:t>. The base use case, however, must be a </a:t>
            </a:r>
            <a:r>
              <a:rPr lang="en-US" altLang="en-US" sz="2400" u="sng">
                <a:solidFill>
                  <a:srgbClr val="0000FF"/>
                </a:solidFill>
                <a:latin typeface="Berlin Sans FB" panose="020E0602020502020306" pitchFamily="34" charset="0"/>
              </a:rPr>
              <a:t>valid use case</a:t>
            </a:r>
            <a:r>
              <a:rPr lang="en-US" altLang="en-US" sz="2400">
                <a:latin typeface="Berlin Sans FB" panose="020E0602020502020306" pitchFamily="34" charset="0"/>
              </a:rPr>
              <a:t> in the </a:t>
            </a:r>
            <a:r>
              <a:rPr lang="en-US" altLang="en-US" sz="2400" i="1" u="sng">
                <a:solidFill>
                  <a:srgbClr val="0000FF"/>
                </a:solidFill>
                <a:latin typeface="Berlin Sans FB" panose="020E0602020502020306" pitchFamily="34" charset="0"/>
              </a:rPr>
              <a:t>absence of any extensions</a:t>
            </a:r>
            <a:r>
              <a:rPr lang="en-US" altLang="en-US" sz="2400">
                <a:latin typeface="Berlin Sans FB" panose="020E0602020502020306" pitchFamily="34" charset="0"/>
              </a:rPr>
              <a:t>. The extend relationship can </a:t>
            </a:r>
            <a:r>
              <a:rPr lang="en-US" altLang="en-US" sz="2400" i="1">
                <a:solidFill>
                  <a:srgbClr val="FF0000"/>
                </a:solidFill>
                <a:latin typeface="Berlin Sans FB" panose="020E0602020502020306" pitchFamily="34" charset="0"/>
              </a:rPr>
              <a:t>specify an insert location </a:t>
            </a:r>
            <a:r>
              <a:rPr lang="en-US" altLang="en-US" sz="2400">
                <a:latin typeface="Berlin Sans FB" panose="020E0602020502020306" pitchFamily="34" charset="0"/>
              </a:rPr>
              <a:t>within the behavior sequence of the base use case; the location can be a </a:t>
            </a:r>
            <a:r>
              <a:rPr lang="en-US" altLang="en-US" sz="2400" i="1">
                <a:solidFill>
                  <a:srgbClr val="7030A0"/>
                </a:solidFill>
                <a:latin typeface="Berlin Sans FB" panose="020E0602020502020306" pitchFamily="34" charset="0"/>
              </a:rPr>
              <a:t>single step </a:t>
            </a:r>
            <a:r>
              <a:rPr lang="en-US" altLang="en-US" sz="2400">
                <a:latin typeface="Berlin Sans FB" panose="020E0602020502020306" pitchFamily="34" charset="0"/>
              </a:rPr>
              <a:t>in the base sequence or a </a:t>
            </a:r>
            <a:r>
              <a:rPr lang="en-US" altLang="en-US" sz="2400" i="1">
                <a:solidFill>
                  <a:srgbClr val="7030A0"/>
                </a:solidFill>
                <a:latin typeface="Berlin Sans FB" panose="020E0602020502020306" pitchFamily="34" charset="0"/>
              </a:rPr>
              <a:t>range of steps</a:t>
            </a:r>
            <a:r>
              <a:rPr lang="en-US" altLang="en-US" sz="2400">
                <a:latin typeface="Berlin Sans FB" panose="020E0602020502020306" pitchFamily="34" charset="0"/>
              </a:rPr>
              <a:t>. The behavior sequence of the extension use case occurs </a:t>
            </a:r>
            <a:r>
              <a:rPr lang="en-US" altLang="en-US" sz="2400" i="1">
                <a:solidFill>
                  <a:srgbClr val="FF0000"/>
                </a:solidFill>
                <a:latin typeface="Berlin Sans FB" panose="020E0602020502020306" pitchFamily="34" charset="0"/>
              </a:rPr>
              <a:t>at the given point</a:t>
            </a:r>
            <a:r>
              <a:rPr lang="en-US" altLang="en-US" sz="2400">
                <a:latin typeface="Berlin Sans FB" panose="020E0602020502020306" pitchFamily="34" charset="0"/>
              </a:rPr>
              <a:t> in the sequence. In most cases, </a:t>
            </a:r>
            <a:r>
              <a:rPr lang="en-US" altLang="en-US" sz="2400" u="sng">
                <a:latin typeface="Berlin Sans FB" panose="020E0602020502020306" pitchFamily="34" charset="0"/>
              </a:rPr>
              <a:t>an </a:t>
            </a:r>
            <a:r>
              <a:rPr lang="en-US" altLang="en-US" sz="2400" u="sng">
                <a:solidFill>
                  <a:srgbClr val="7030A0"/>
                </a:solidFill>
                <a:latin typeface="Berlin Sans FB" panose="020E0602020502020306" pitchFamily="34" charset="0"/>
              </a:rPr>
              <a:t>extend relationship has a condition attached</a:t>
            </a:r>
            <a:r>
              <a:rPr lang="en-US" altLang="en-US" sz="2400">
                <a:latin typeface="Berlin Sans FB" panose="020E0602020502020306" pitchFamily="34" charset="0"/>
              </a:rPr>
              <a:t>. The extension behavior occurs only if the </a:t>
            </a:r>
            <a:r>
              <a:rPr lang="en-US" altLang="en-US" sz="2400" u="sng">
                <a:solidFill>
                  <a:srgbClr val="7030A0"/>
                </a:solidFill>
                <a:latin typeface="Berlin Sans FB" panose="020E0602020502020306" pitchFamily="34" charset="0"/>
              </a:rPr>
              <a:t>condition is true </a:t>
            </a:r>
            <a:r>
              <a:rPr lang="en-US" altLang="en-US" sz="2400">
                <a:latin typeface="Berlin Sans FB" panose="020E0602020502020306" pitchFamily="34" charset="0"/>
              </a:rPr>
              <a:t>when control reaches the </a:t>
            </a:r>
            <a:r>
              <a:rPr lang="en-US" altLang="en-US" sz="2400" i="1">
                <a:solidFill>
                  <a:srgbClr val="FF0000"/>
                </a:solidFill>
                <a:latin typeface="Berlin Sans FB" panose="020E0602020502020306" pitchFamily="34" charset="0"/>
              </a:rPr>
              <a:t>insert location</a:t>
            </a:r>
            <a:r>
              <a:rPr lang="en-US" altLang="en-US" sz="2400">
                <a:latin typeface="Berlin Sans FB" panose="020E0602020502020306" pitchFamily="34" charset="0"/>
              </a:rPr>
              <a:t>.</a:t>
            </a:r>
          </a:p>
          <a:p>
            <a:pPr algn="just"/>
            <a:endParaRPr lang="en-US" altLang="en-US"/>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a:extLst>
              <a:ext uri="{FF2B5EF4-FFF2-40B4-BE49-F238E27FC236}">
                <a16:creationId xmlns:a16="http://schemas.microsoft.com/office/drawing/2014/main" id="{FB6A2337-B4B3-4CDE-8650-BBB8A6697EFA}"/>
              </a:ext>
            </a:extLst>
          </p:cNvPr>
          <p:cNvSpPr>
            <a:spLocks noGrp="1"/>
          </p:cNvSpPr>
          <p:nvPr>
            <p:ph type="title"/>
          </p:nvPr>
        </p:nvSpPr>
        <p:spPr/>
        <p:txBody>
          <a:bodyPr/>
          <a:lstStyle/>
          <a:p>
            <a:r>
              <a:rPr lang="en-US" altLang="en-US" b="1" i="1"/>
              <a:t>Generalization</a:t>
            </a:r>
            <a:endParaRPr lang="en-US" altLang="en-US"/>
          </a:p>
        </p:txBody>
      </p:sp>
      <p:sp>
        <p:nvSpPr>
          <p:cNvPr id="86019" name="Content Placeholder 2">
            <a:extLst>
              <a:ext uri="{FF2B5EF4-FFF2-40B4-BE49-F238E27FC236}">
                <a16:creationId xmlns:a16="http://schemas.microsoft.com/office/drawing/2014/main" id="{34208AD1-8E41-46A4-86EF-31DC2FDB344E}"/>
              </a:ext>
            </a:extLst>
          </p:cNvPr>
          <p:cNvSpPr>
            <a:spLocks noGrp="1"/>
          </p:cNvSpPr>
          <p:nvPr>
            <p:ph idx="1"/>
          </p:nvPr>
        </p:nvSpPr>
        <p:spPr>
          <a:xfrm>
            <a:off x="762000" y="1447800"/>
            <a:ext cx="7696200" cy="4572000"/>
          </a:xfrm>
        </p:spPr>
        <p:txBody>
          <a:bodyPr/>
          <a:lstStyle/>
          <a:p>
            <a:pPr algn="just"/>
            <a:r>
              <a:rPr lang="en-US" altLang="en-US" i="1">
                <a:latin typeface="Agency FB" panose="020B0503020202020204" pitchFamily="34" charset="0"/>
              </a:rPr>
              <a:t>Generalization </a:t>
            </a:r>
            <a:r>
              <a:rPr lang="en-US" altLang="en-US">
                <a:latin typeface="Agency FB" panose="020B0503020202020204" pitchFamily="34" charset="0"/>
              </a:rPr>
              <a:t>can </a:t>
            </a:r>
            <a:r>
              <a:rPr lang="en-US" altLang="en-US" u="sng">
                <a:latin typeface="Agency FB" panose="020B0503020202020204" pitchFamily="34" charset="0"/>
              </a:rPr>
              <a:t>show </a:t>
            </a:r>
            <a:r>
              <a:rPr lang="en-US" altLang="en-US" u="sng">
                <a:solidFill>
                  <a:srgbClr val="FF33CC"/>
                </a:solidFill>
                <a:latin typeface="Agency FB" panose="020B0503020202020204" pitchFamily="34" charset="0"/>
              </a:rPr>
              <a:t>specific variations </a:t>
            </a:r>
            <a:r>
              <a:rPr lang="en-US" altLang="en-US" u="sng">
                <a:latin typeface="Agency FB" panose="020B0503020202020204" pitchFamily="34" charset="0"/>
              </a:rPr>
              <a:t>on a </a:t>
            </a:r>
            <a:r>
              <a:rPr lang="en-US" altLang="en-US" u="sng">
                <a:solidFill>
                  <a:srgbClr val="0000FF"/>
                </a:solidFill>
                <a:latin typeface="Agency FB" panose="020B0503020202020204" pitchFamily="34" charset="0"/>
              </a:rPr>
              <a:t>general use case</a:t>
            </a:r>
            <a:r>
              <a:rPr lang="en-US" altLang="en-US">
                <a:latin typeface="Agency FB" panose="020B0503020202020204" pitchFamily="34" charset="0"/>
              </a:rPr>
              <a:t>, analogous to generalization among classes. A </a:t>
            </a:r>
            <a:r>
              <a:rPr lang="en-US" altLang="en-US" u="sng">
                <a:solidFill>
                  <a:srgbClr val="0000FF"/>
                </a:solidFill>
                <a:latin typeface="Agency FB" panose="020B0503020202020204" pitchFamily="34" charset="0"/>
              </a:rPr>
              <a:t>parent use case</a:t>
            </a:r>
            <a:r>
              <a:rPr lang="en-US" altLang="en-US">
                <a:solidFill>
                  <a:srgbClr val="0000FF"/>
                </a:solidFill>
                <a:latin typeface="Agency FB" panose="020B0503020202020204" pitchFamily="34" charset="0"/>
              </a:rPr>
              <a:t> </a:t>
            </a:r>
            <a:r>
              <a:rPr lang="en-US" altLang="en-US">
                <a:latin typeface="Agency FB" panose="020B0503020202020204" pitchFamily="34" charset="0"/>
              </a:rPr>
              <a:t>represents a </a:t>
            </a:r>
            <a:r>
              <a:rPr lang="en-US" altLang="en-US" u="sng">
                <a:solidFill>
                  <a:srgbClr val="0000FF"/>
                </a:solidFill>
                <a:latin typeface="Agency FB" panose="020B0503020202020204" pitchFamily="34" charset="0"/>
              </a:rPr>
              <a:t>general behavior </a:t>
            </a:r>
            <a:r>
              <a:rPr lang="en-US" altLang="en-US">
                <a:latin typeface="Agency FB" panose="020B0503020202020204" pitchFamily="34" charset="0"/>
              </a:rPr>
              <a:t>sequence. </a:t>
            </a:r>
            <a:r>
              <a:rPr lang="en-US" altLang="en-US" u="sng">
                <a:solidFill>
                  <a:srgbClr val="FF33CC"/>
                </a:solidFill>
                <a:latin typeface="Agency FB" panose="020B0503020202020204" pitchFamily="34" charset="0"/>
              </a:rPr>
              <a:t>Child use cases</a:t>
            </a:r>
            <a:r>
              <a:rPr lang="en-US" altLang="en-US">
                <a:solidFill>
                  <a:srgbClr val="FF33CC"/>
                </a:solidFill>
                <a:latin typeface="Agency FB" panose="020B0503020202020204" pitchFamily="34" charset="0"/>
              </a:rPr>
              <a:t> specialize</a:t>
            </a:r>
            <a:r>
              <a:rPr lang="en-US" altLang="en-US">
                <a:latin typeface="Agency FB" panose="020B0503020202020204" pitchFamily="34" charset="0"/>
              </a:rPr>
              <a:t> the parent by </a:t>
            </a:r>
            <a:r>
              <a:rPr lang="en-US" altLang="en-US" u="sng">
                <a:solidFill>
                  <a:srgbClr val="FF33CC"/>
                </a:solidFill>
                <a:latin typeface="Agency FB" panose="020B0503020202020204" pitchFamily="34" charset="0"/>
              </a:rPr>
              <a:t>inserting additional steps </a:t>
            </a:r>
            <a:r>
              <a:rPr lang="en-US" altLang="en-US">
                <a:solidFill>
                  <a:srgbClr val="FF33CC"/>
                </a:solidFill>
                <a:latin typeface="Agency FB" panose="020B0503020202020204" pitchFamily="34" charset="0"/>
              </a:rPr>
              <a:t>or by </a:t>
            </a:r>
            <a:r>
              <a:rPr lang="en-US" altLang="en-US" u="sng">
                <a:solidFill>
                  <a:srgbClr val="FF33CC"/>
                </a:solidFill>
                <a:latin typeface="Agency FB" panose="020B0503020202020204" pitchFamily="34" charset="0"/>
              </a:rPr>
              <a:t>refining steps</a:t>
            </a:r>
            <a:r>
              <a:rPr lang="en-US" altLang="en-US">
                <a:latin typeface="Agency FB" panose="020B0503020202020204" pitchFamily="34" charset="0"/>
              </a:rPr>
              <a:t>. </a:t>
            </a:r>
          </a:p>
          <a:p>
            <a:pPr algn="just"/>
            <a:r>
              <a:rPr lang="en-US" altLang="en-US">
                <a:latin typeface="Agency FB" panose="020B0503020202020204" pitchFamily="34" charset="0"/>
              </a:rPr>
              <a:t>The </a:t>
            </a:r>
            <a:r>
              <a:rPr lang="en-US" altLang="en-US" u="sng">
                <a:latin typeface="Agency FB" panose="020B0503020202020204" pitchFamily="34" charset="0"/>
              </a:rPr>
              <a:t>UML indicates</a:t>
            </a:r>
            <a:r>
              <a:rPr lang="en-US" altLang="en-US">
                <a:latin typeface="Agency FB" panose="020B0503020202020204" pitchFamily="34" charset="0"/>
              </a:rPr>
              <a:t> generalization by an </a:t>
            </a:r>
            <a:r>
              <a:rPr lang="en-US" altLang="en-US" b="1" i="1">
                <a:solidFill>
                  <a:srgbClr val="FF33CC"/>
                </a:solidFill>
                <a:latin typeface="Agency FB" panose="020B0503020202020204" pitchFamily="34" charset="0"/>
              </a:rPr>
              <a:t>arrow with its tail on the child use case</a:t>
            </a:r>
            <a:r>
              <a:rPr lang="en-US" altLang="en-US">
                <a:latin typeface="Agency FB" panose="020B0503020202020204" pitchFamily="34" charset="0"/>
              </a:rPr>
              <a:t> and </a:t>
            </a:r>
            <a:r>
              <a:rPr lang="en-US" altLang="en-US" b="1" i="1">
                <a:solidFill>
                  <a:srgbClr val="FF33CC"/>
                </a:solidFill>
                <a:latin typeface="Agency FB" panose="020B0503020202020204" pitchFamily="34" charset="0"/>
              </a:rPr>
              <a:t>a triangular arrowhead </a:t>
            </a:r>
            <a:r>
              <a:rPr lang="en-US" altLang="en-US">
                <a:latin typeface="Agency FB" panose="020B0503020202020204" pitchFamily="34" charset="0"/>
              </a:rPr>
              <a:t>on the parent use case, the same notation that is used for classes.</a:t>
            </a:r>
          </a:p>
          <a:p>
            <a:pPr algn="just"/>
            <a:endParaRPr lang="en-US" altLang="en-US"/>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a:extLst>
              <a:ext uri="{FF2B5EF4-FFF2-40B4-BE49-F238E27FC236}">
                <a16:creationId xmlns:a16="http://schemas.microsoft.com/office/drawing/2014/main" id="{832BFA1A-AF9E-416A-B2D4-8CCADE8E3BF8}"/>
              </a:ext>
            </a:extLst>
          </p:cNvPr>
          <p:cNvSpPr>
            <a:spLocks noGrp="1"/>
          </p:cNvSpPr>
          <p:nvPr>
            <p:ph type="title"/>
          </p:nvPr>
        </p:nvSpPr>
        <p:spPr/>
        <p:txBody>
          <a:bodyPr/>
          <a:lstStyle/>
          <a:p>
            <a:endParaRPr lang="en-US" altLang="en-US"/>
          </a:p>
        </p:txBody>
      </p:sp>
      <p:sp>
        <p:nvSpPr>
          <p:cNvPr id="87043" name="Content Placeholder 2">
            <a:extLst>
              <a:ext uri="{FF2B5EF4-FFF2-40B4-BE49-F238E27FC236}">
                <a16:creationId xmlns:a16="http://schemas.microsoft.com/office/drawing/2014/main" id="{DC1F40B8-C082-449E-A1A1-AFAD503FE4A1}"/>
              </a:ext>
            </a:extLst>
          </p:cNvPr>
          <p:cNvSpPr>
            <a:spLocks noGrp="1"/>
          </p:cNvSpPr>
          <p:nvPr>
            <p:ph idx="1"/>
          </p:nvPr>
        </p:nvSpPr>
        <p:spPr>
          <a:xfrm>
            <a:off x="762000" y="152400"/>
            <a:ext cx="7696200" cy="6705600"/>
          </a:xfrm>
        </p:spPr>
        <p:txBody>
          <a:bodyPr/>
          <a:lstStyle/>
          <a:p>
            <a:pPr algn="just"/>
            <a:r>
              <a:rPr lang="en-US" altLang="en-US" sz="2400">
                <a:latin typeface="Andalus" pitchFamily="2" charset="0"/>
                <a:cs typeface="Andalus" pitchFamily="2" charset="0"/>
              </a:rPr>
              <a:t>E.g. an online stock brokerage system might specialize the </a:t>
            </a:r>
            <a:r>
              <a:rPr lang="en-US" altLang="en-US" sz="2400">
                <a:solidFill>
                  <a:srgbClr val="FF33CC"/>
                </a:solidFill>
                <a:latin typeface="Andalus" pitchFamily="2" charset="0"/>
                <a:cs typeface="Andalus" pitchFamily="2" charset="0"/>
              </a:rPr>
              <a:t>general usecase </a:t>
            </a:r>
            <a:r>
              <a:rPr lang="en-US" altLang="en-US" sz="2400" i="1">
                <a:solidFill>
                  <a:srgbClr val="FF33CC"/>
                </a:solidFill>
                <a:latin typeface="Andalus" pitchFamily="2" charset="0"/>
                <a:cs typeface="Andalus" pitchFamily="2" charset="0"/>
              </a:rPr>
              <a:t>make trade </a:t>
            </a:r>
            <a:r>
              <a:rPr lang="en-US" altLang="en-US" sz="2400">
                <a:latin typeface="Andalus" pitchFamily="2" charset="0"/>
                <a:cs typeface="Andalus" pitchFamily="2" charset="0"/>
              </a:rPr>
              <a:t>into the </a:t>
            </a:r>
            <a:r>
              <a:rPr lang="en-US" altLang="en-US" sz="2400">
                <a:solidFill>
                  <a:srgbClr val="0000FF"/>
                </a:solidFill>
                <a:latin typeface="Andalus" pitchFamily="2" charset="0"/>
                <a:cs typeface="Andalus" pitchFamily="2" charset="0"/>
              </a:rPr>
              <a:t>child use cases </a:t>
            </a:r>
            <a:r>
              <a:rPr lang="en-US" altLang="en-US" sz="2400" i="1">
                <a:solidFill>
                  <a:srgbClr val="0000FF"/>
                </a:solidFill>
                <a:latin typeface="Andalus" pitchFamily="2" charset="0"/>
                <a:cs typeface="Andalus" pitchFamily="2" charset="0"/>
              </a:rPr>
              <a:t>trade bonds, trade stocks, </a:t>
            </a:r>
            <a:r>
              <a:rPr lang="en-US" altLang="en-US" sz="2400">
                <a:solidFill>
                  <a:srgbClr val="0000FF"/>
                </a:solidFill>
                <a:latin typeface="Andalus" pitchFamily="2" charset="0"/>
                <a:cs typeface="Andalus" pitchFamily="2" charset="0"/>
              </a:rPr>
              <a:t>and </a:t>
            </a:r>
            <a:r>
              <a:rPr lang="en-US" altLang="en-US" sz="2400" i="1">
                <a:solidFill>
                  <a:srgbClr val="0000FF"/>
                </a:solidFill>
                <a:latin typeface="Andalus" pitchFamily="2" charset="0"/>
                <a:cs typeface="Andalus" pitchFamily="2" charset="0"/>
              </a:rPr>
              <a:t>trade options</a:t>
            </a:r>
            <a:r>
              <a:rPr lang="en-US" altLang="en-US" sz="2400" i="1">
                <a:latin typeface="Andalus" pitchFamily="2" charset="0"/>
                <a:cs typeface="Andalus" pitchFamily="2" charset="0"/>
              </a:rPr>
              <a:t>. </a:t>
            </a:r>
            <a:r>
              <a:rPr lang="en-US" altLang="en-US" sz="2400">
                <a:latin typeface="Andalus" pitchFamily="2" charset="0"/>
                <a:cs typeface="Andalus" pitchFamily="2" charset="0"/>
              </a:rPr>
              <a:t>The </a:t>
            </a:r>
            <a:r>
              <a:rPr lang="en-US" altLang="en-US" sz="2400">
                <a:solidFill>
                  <a:srgbClr val="FF33CC"/>
                </a:solidFill>
                <a:latin typeface="Andalus" pitchFamily="2" charset="0"/>
                <a:cs typeface="Andalus" pitchFamily="2" charset="0"/>
              </a:rPr>
              <a:t>parent use case </a:t>
            </a:r>
            <a:r>
              <a:rPr lang="en-US" altLang="en-US" sz="2400">
                <a:latin typeface="Andalus" pitchFamily="2" charset="0"/>
                <a:cs typeface="Andalus" pitchFamily="2" charset="0"/>
              </a:rPr>
              <a:t>contains </a:t>
            </a:r>
            <a:r>
              <a:rPr lang="en-US" altLang="en-US" sz="2400">
                <a:solidFill>
                  <a:srgbClr val="FF33CC"/>
                </a:solidFill>
                <a:latin typeface="Andalus" pitchFamily="2" charset="0"/>
                <a:cs typeface="Andalus" pitchFamily="2" charset="0"/>
              </a:rPr>
              <a:t>steps </a:t>
            </a:r>
            <a:r>
              <a:rPr lang="en-US" altLang="en-US" sz="2400">
                <a:latin typeface="Andalus" pitchFamily="2" charset="0"/>
                <a:cs typeface="Andalus" pitchFamily="2" charset="0"/>
              </a:rPr>
              <a:t>that are performed for </a:t>
            </a:r>
            <a:r>
              <a:rPr lang="en-US" altLang="en-US" sz="2400">
                <a:solidFill>
                  <a:srgbClr val="FF33CC"/>
                </a:solidFill>
                <a:latin typeface="Andalus" pitchFamily="2" charset="0"/>
                <a:cs typeface="Andalus" pitchFamily="2" charset="0"/>
              </a:rPr>
              <a:t>any kind of trade</a:t>
            </a:r>
            <a:r>
              <a:rPr lang="en-US" altLang="en-US" sz="2400">
                <a:latin typeface="Andalus" pitchFamily="2" charset="0"/>
                <a:cs typeface="Andalus" pitchFamily="2" charset="0"/>
              </a:rPr>
              <a:t>, such as entering the trading password. </a:t>
            </a:r>
            <a:r>
              <a:rPr lang="en-US" altLang="en-US" sz="2400">
                <a:solidFill>
                  <a:srgbClr val="0000FF"/>
                </a:solidFill>
                <a:latin typeface="Andalus" pitchFamily="2" charset="0"/>
                <a:cs typeface="Andalus" pitchFamily="2" charset="0"/>
              </a:rPr>
              <a:t>Each child use case</a:t>
            </a:r>
            <a:r>
              <a:rPr lang="en-US" altLang="en-US" sz="2400">
                <a:latin typeface="Andalus" pitchFamily="2" charset="0"/>
                <a:cs typeface="Andalus" pitchFamily="2" charset="0"/>
              </a:rPr>
              <a:t> contains the </a:t>
            </a:r>
            <a:r>
              <a:rPr lang="en-US" altLang="en-US" sz="2400">
                <a:solidFill>
                  <a:srgbClr val="0000FF"/>
                </a:solidFill>
                <a:latin typeface="Andalus" pitchFamily="2" charset="0"/>
                <a:cs typeface="Andalus" pitchFamily="2" charset="0"/>
              </a:rPr>
              <a:t>additional steps </a:t>
            </a:r>
            <a:r>
              <a:rPr lang="en-US" altLang="en-US" sz="2400">
                <a:latin typeface="Andalus" pitchFamily="2" charset="0"/>
                <a:cs typeface="Andalus" pitchFamily="2" charset="0"/>
              </a:rPr>
              <a:t>particular to a </a:t>
            </a:r>
            <a:r>
              <a:rPr lang="en-US" altLang="en-US" sz="2400">
                <a:solidFill>
                  <a:srgbClr val="0000FF"/>
                </a:solidFill>
                <a:latin typeface="Andalus" pitchFamily="2" charset="0"/>
                <a:cs typeface="Andalus" pitchFamily="2" charset="0"/>
              </a:rPr>
              <a:t>specific </a:t>
            </a:r>
            <a:r>
              <a:rPr lang="en-US" altLang="en-US" sz="2400">
                <a:latin typeface="Andalus" pitchFamily="2" charset="0"/>
                <a:cs typeface="Andalus" pitchFamily="2" charset="0"/>
              </a:rPr>
              <a:t>kind of trade.</a:t>
            </a:r>
          </a:p>
          <a:p>
            <a:pPr algn="just"/>
            <a:endParaRPr lang="en-US" altLang="en-US" sz="2400">
              <a:latin typeface="Andalus" pitchFamily="2" charset="0"/>
              <a:cs typeface="Andalus" pitchFamily="2" charset="0"/>
            </a:endParaRPr>
          </a:p>
          <a:p>
            <a:pPr algn="just"/>
            <a:endParaRPr lang="en-US" altLang="en-US" sz="2400">
              <a:latin typeface="Andalus" pitchFamily="2" charset="0"/>
              <a:cs typeface="Andalus" pitchFamily="2" charset="0"/>
            </a:endParaRPr>
          </a:p>
        </p:txBody>
      </p:sp>
      <p:pic>
        <p:nvPicPr>
          <p:cNvPr id="87044" name="Picture 3">
            <a:extLst>
              <a:ext uri="{FF2B5EF4-FFF2-40B4-BE49-F238E27FC236}">
                <a16:creationId xmlns:a16="http://schemas.microsoft.com/office/drawing/2014/main" id="{3957C344-BF20-411B-B173-90ABFE945E71}"/>
              </a:ext>
            </a:extLst>
          </p:cNvPr>
          <p:cNvPicPr>
            <a:picLocks noChangeAspect="1" noChangeArrowheads="1"/>
          </p:cNvPicPr>
          <p:nvPr/>
        </p:nvPicPr>
        <p:blipFill>
          <a:blip r:embed="rId2">
            <a:lum bright="-28000" contrast="50000"/>
            <a:extLst>
              <a:ext uri="{28A0092B-C50C-407E-A947-70E740481C1C}">
                <a14:useLocalDpi xmlns:a14="http://schemas.microsoft.com/office/drawing/2010/main" val="0"/>
              </a:ext>
            </a:extLst>
          </a:blip>
          <a:srcRect/>
          <a:stretch>
            <a:fillRect/>
          </a:stretch>
        </p:blipFill>
        <p:spPr bwMode="auto">
          <a:xfrm>
            <a:off x="1066800" y="2905125"/>
            <a:ext cx="6705600" cy="258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a:extLst>
              <a:ext uri="{FF2B5EF4-FFF2-40B4-BE49-F238E27FC236}">
                <a16:creationId xmlns:a16="http://schemas.microsoft.com/office/drawing/2014/main" id="{F9032819-FB7B-40BB-A7D3-A1E9E121DCD1}"/>
              </a:ext>
            </a:extLst>
          </p:cNvPr>
          <p:cNvSpPr>
            <a:spLocks noGrp="1"/>
          </p:cNvSpPr>
          <p:nvPr>
            <p:ph type="title"/>
          </p:nvPr>
        </p:nvSpPr>
        <p:spPr/>
        <p:txBody>
          <a:bodyPr/>
          <a:lstStyle/>
          <a:p>
            <a:r>
              <a:rPr lang="en-US" altLang="en-US" sz="2800">
                <a:solidFill>
                  <a:srgbClr val="0000FF"/>
                </a:solidFill>
              </a:rPr>
              <a:t>Similarity with generalization of classes:</a:t>
            </a:r>
          </a:p>
        </p:txBody>
      </p:sp>
      <p:sp>
        <p:nvSpPr>
          <p:cNvPr id="88067" name="Content Placeholder 2">
            <a:extLst>
              <a:ext uri="{FF2B5EF4-FFF2-40B4-BE49-F238E27FC236}">
                <a16:creationId xmlns:a16="http://schemas.microsoft.com/office/drawing/2014/main" id="{44E37A40-4E9C-4CC1-9B8D-420D6915161C}"/>
              </a:ext>
            </a:extLst>
          </p:cNvPr>
          <p:cNvSpPr>
            <a:spLocks noGrp="1"/>
          </p:cNvSpPr>
          <p:nvPr>
            <p:ph idx="1"/>
          </p:nvPr>
        </p:nvSpPr>
        <p:spPr/>
        <p:txBody>
          <a:bodyPr/>
          <a:lstStyle/>
          <a:p>
            <a:pPr algn="just"/>
            <a:r>
              <a:rPr lang="en-US" altLang="en-US" sz="2400"/>
              <a:t>A </a:t>
            </a:r>
            <a:r>
              <a:rPr lang="en-US" altLang="en-US" sz="2400" u="sng">
                <a:solidFill>
                  <a:srgbClr val="0000FF"/>
                </a:solidFill>
              </a:rPr>
              <a:t>parent use case </a:t>
            </a:r>
            <a:r>
              <a:rPr lang="en-US" altLang="en-US" sz="2400"/>
              <a:t>may be </a:t>
            </a:r>
            <a:r>
              <a:rPr lang="en-US" altLang="en-US" sz="2400" u="sng">
                <a:solidFill>
                  <a:srgbClr val="0000FF"/>
                </a:solidFill>
              </a:rPr>
              <a:t>abstract or concrete</a:t>
            </a:r>
            <a:r>
              <a:rPr lang="en-US" altLang="en-US" sz="2400"/>
              <a:t>-an abstract use case cannot be used directly. As with the class model, considering only </a:t>
            </a:r>
            <a:r>
              <a:rPr lang="en-US" altLang="en-US" sz="2400" u="sng">
                <a:solidFill>
                  <a:srgbClr val="0000FF"/>
                </a:solidFill>
              </a:rPr>
              <a:t>abstract parents </a:t>
            </a:r>
            <a:r>
              <a:rPr lang="en-US" altLang="en-US" sz="2400"/>
              <a:t>and </a:t>
            </a:r>
            <a:r>
              <a:rPr lang="en-US" altLang="en-US" sz="2400" u="sng">
                <a:solidFill>
                  <a:srgbClr val="FF33CC"/>
                </a:solidFill>
              </a:rPr>
              <a:t>foregoing concrete ones </a:t>
            </a:r>
            <a:r>
              <a:rPr lang="en-US" altLang="en-US" sz="2400"/>
              <a:t>is recommended. Then a model is more </a:t>
            </a:r>
            <a:r>
              <a:rPr lang="en-US" altLang="en-US" sz="2400" u="sng">
                <a:solidFill>
                  <a:srgbClr val="0000FF"/>
                </a:solidFill>
              </a:rPr>
              <a:t>symmetric</a:t>
            </a:r>
            <a:r>
              <a:rPr lang="en-US" altLang="en-US" sz="2400" u="sng"/>
              <a:t> </a:t>
            </a:r>
            <a:r>
              <a:rPr lang="en-US" altLang="en-US" sz="2400"/>
              <a:t>and a parent use case is not cluttered with the handling of special cases. </a:t>
            </a:r>
          </a:p>
          <a:p>
            <a:pPr algn="just"/>
            <a:r>
              <a:rPr lang="en-US" altLang="en-US" sz="2400" i="1"/>
              <a:t>Use </a:t>
            </a:r>
            <a:r>
              <a:rPr lang="en-US" altLang="en-US" sz="2400"/>
              <a:t>cases also exhibit </a:t>
            </a:r>
            <a:r>
              <a:rPr lang="en-US" altLang="en-US" sz="2400" u="sng">
                <a:solidFill>
                  <a:srgbClr val="0000FF"/>
                </a:solidFill>
              </a:rPr>
              <a:t>polymorphism</a:t>
            </a:r>
            <a:r>
              <a:rPr lang="en-US" altLang="en-US" sz="2400"/>
              <a:t>-a child use case can </a:t>
            </a:r>
            <a:r>
              <a:rPr lang="en-US" altLang="en-US" sz="2400" u="sng">
                <a:solidFill>
                  <a:srgbClr val="0000FF"/>
                </a:solidFill>
              </a:rPr>
              <a:t>freely substitute </a:t>
            </a:r>
            <a:r>
              <a:rPr lang="en-US" altLang="en-US" sz="2400"/>
              <a:t>for a parent use case, for example, as an inclusion in another use case.</a:t>
            </a:r>
          </a:p>
          <a:p>
            <a:endParaRPr lang="en-US" altLang="en-US"/>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a:extLst>
              <a:ext uri="{FF2B5EF4-FFF2-40B4-BE49-F238E27FC236}">
                <a16:creationId xmlns:a16="http://schemas.microsoft.com/office/drawing/2014/main" id="{56EE9B51-61F0-47BA-870A-55316E5BB302}"/>
              </a:ext>
            </a:extLst>
          </p:cNvPr>
          <p:cNvSpPr>
            <a:spLocks noGrp="1"/>
          </p:cNvSpPr>
          <p:nvPr>
            <p:ph type="title"/>
          </p:nvPr>
        </p:nvSpPr>
        <p:spPr/>
        <p:txBody>
          <a:bodyPr/>
          <a:lstStyle/>
          <a:p>
            <a:endParaRPr lang="en-US" altLang="en-US" sz="2400"/>
          </a:p>
        </p:txBody>
      </p:sp>
      <p:sp>
        <p:nvSpPr>
          <p:cNvPr id="89091" name="Content Placeholder 2">
            <a:extLst>
              <a:ext uri="{FF2B5EF4-FFF2-40B4-BE49-F238E27FC236}">
                <a16:creationId xmlns:a16="http://schemas.microsoft.com/office/drawing/2014/main" id="{CF731FF4-3E97-4788-9A57-23CA0F6BCF18}"/>
              </a:ext>
            </a:extLst>
          </p:cNvPr>
          <p:cNvSpPr>
            <a:spLocks noGrp="1"/>
          </p:cNvSpPr>
          <p:nvPr>
            <p:ph idx="1"/>
          </p:nvPr>
        </p:nvSpPr>
        <p:spPr/>
        <p:txBody>
          <a:bodyPr/>
          <a:lstStyle/>
          <a:p>
            <a:pPr algn="just"/>
            <a:r>
              <a:rPr lang="en-US" altLang="en-US" sz="1600"/>
              <a:t>use case generalization is </a:t>
            </a:r>
            <a:r>
              <a:rPr lang="en-US" altLang="en-US" sz="1600" u="sng">
                <a:solidFill>
                  <a:srgbClr val="FF33CC"/>
                </a:solidFill>
              </a:rPr>
              <a:t>more complicated</a:t>
            </a:r>
            <a:r>
              <a:rPr lang="en-US" altLang="en-US" sz="1600">
                <a:solidFill>
                  <a:srgbClr val="FF33CC"/>
                </a:solidFill>
              </a:rPr>
              <a:t> </a:t>
            </a:r>
            <a:r>
              <a:rPr lang="en-US" altLang="en-US" sz="1600"/>
              <a:t>than class generalization. A child use case adds behavior steps, but they must appear in the </a:t>
            </a:r>
            <a:r>
              <a:rPr lang="en-US" altLang="en-US" sz="1600" u="sng"/>
              <a:t>proper locations within the behavior sequence of the parent.</a:t>
            </a:r>
            <a:r>
              <a:rPr lang="en-US" altLang="en-US" sz="1600"/>
              <a:t> </a:t>
            </a:r>
          </a:p>
          <a:p>
            <a:pPr algn="just"/>
            <a:r>
              <a:rPr lang="en-US" altLang="en-US" sz="1600"/>
              <a:t>A subclass adds attributes to the parent class, but their </a:t>
            </a:r>
            <a:r>
              <a:rPr lang="en-US" altLang="en-US" sz="1600" u="sng"/>
              <a:t>order is unimportant</a:t>
            </a:r>
            <a:endParaRPr lang="en-US" altLang="en-US" sz="1600"/>
          </a:p>
          <a:p>
            <a:r>
              <a:rPr lang="en-US" altLang="en-US" sz="1600"/>
              <a:t>The </a:t>
            </a:r>
            <a:r>
              <a:rPr lang="en-US" altLang="en-US" sz="1600" u="sng"/>
              <a:t>simplest approach</a:t>
            </a:r>
            <a:r>
              <a:rPr lang="en-US" altLang="en-US" sz="1600"/>
              <a:t> is to simply list the entire behavior sequence of the child use case, including the steps inherited from the parent. </a:t>
            </a:r>
          </a:p>
          <a:p>
            <a:r>
              <a:rPr lang="en-US" altLang="en-US" sz="1600"/>
              <a:t>A more </a:t>
            </a:r>
            <a:r>
              <a:rPr lang="en-US" altLang="en-US" sz="1600" u="sng"/>
              <a:t>general approach</a:t>
            </a:r>
            <a:r>
              <a:rPr lang="en-US" altLang="en-US" sz="1600"/>
              <a:t> is to assign symbolic locations within the parent's sequence and to indicate where additions and replacements go. In general, a child may revise behavior subsequences at several different points in the parent's sequence.</a:t>
            </a:r>
          </a:p>
          <a:p>
            <a:r>
              <a:rPr lang="en-US" altLang="en-US" sz="1600" u="sng"/>
              <a:t>With classes there can be multiple inheritance, but such complexity is not allowed with use cases</a:t>
            </a:r>
            <a:r>
              <a:rPr lang="en-US" altLang="en-US" sz="1600"/>
              <a:t>. In practice, the </a:t>
            </a:r>
            <a:r>
              <a:rPr lang="en-US" altLang="en-US" sz="1600" u="sng"/>
              <a:t>include and extend relationships obviate the need for multiple inheritance with use cases</a:t>
            </a:r>
            <a:r>
              <a:rPr lang="en-US" altLang="en-US" sz="1600"/>
              <a:t>.</a:t>
            </a:r>
          </a:p>
          <a:p>
            <a:endParaRPr lang="en-US" altLang="en-US"/>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a:extLst>
              <a:ext uri="{FF2B5EF4-FFF2-40B4-BE49-F238E27FC236}">
                <a16:creationId xmlns:a16="http://schemas.microsoft.com/office/drawing/2014/main" id="{70D0C241-575B-4996-9BD1-5916F3BE9FDA}"/>
              </a:ext>
            </a:extLst>
          </p:cNvPr>
          <p:cNvSpPr>
            <a:spLocks noGrp="1"/>
          </p:cNvSpPr>
          <p:nvPr>
            <p:ph type="title"/>
          </p:nvPr>
        </p:nvSpPr>
        <p:spPr>
          <a:xfrm>
            <a:off x="762000" y="0"/>
            <a:ext cx="7696200" cy="533400"/>
          </a:xfrm>
        </p:spPr>
        <p:txBody>
          <a:bodyPr/>
          <a:lstStyle/>
          <a:p>
            <a:r>
              <a:rPr lang="en-US" altLang="en-US" sz="2000">
                <a:solidFill>
                  <a:srgbClr val="0000FF"/>
                </a:solidFill>
              </a:rPr>
              <a:t>Difference with generalization of classes:</a:t>
            </a:r>
            <a:endParaRPr lang="en-US" altLang="en-US" sz="2000"/>
          </a:p>
        </p:txBody>
      </p:sp>
      <p:graphicFrame>
        <p:nvGraphicFramePr>
          <p:cNvPr id="4" name="Content Placeholder 3">
            <a:extLst>
              <a:ext uri="{FF2B5EF4-FFF2-40B4-BE49-F238E27FC236}">
                <a16:creationId xmlns:a16="http://schemas.microsoft.com/office/drawing/2014/main" id="{7F6F4365-8D9F-446D-9AFB-1D70830CB593}"/>
              </a:ext>
            </a:extLst>
          </p:cNvPr>
          <p:cNvGraphicFramePr>
            <a:graphicFrameLocks noGrp="1"/>
          </p:cNvGraphicFramePr>
          <p:nvPr>
            <p:ph idx="1"/>
          </p:nvPr>
        </p:nvGraphicFramePr>
        <p:xfrm>
          <a:off x="609600" y="609600"/>
          <a:ext cx="7696200" cy="5126038"/>
        </p:xfrm>
        <a:graphic>
          <a:graphicData uri="http://schemas.openxmlformats.org/drawingml/2006/table">
            <a:tbl>
              <a:tblPr firstRow="1" bandRow="1">
                <a:tableStyleId>{5C22544A-7EE6-4342-B048-85BDC9FD1C3A}</a:tableStyleId>
              </a:tblPr>
              <a:tblGrid>
                <a:gridCol w="4495800">
                  <a:extLst>
                    <a:ext uri="{9D8B030D-6E8A-4147-A177-3AD203B41FA5}">
                      <a16:colId xmlns:a16="http://schemas.microsoft.com/office/drawing/2014/main" val="20000"/>
                    </a:ext>
                  </a:extLst>
                </a:gridCol>
                <a:gridCol w="3200400">
                  <a:extLst>
                    <a:ext uri="{9D8B030D-6E8A-4147-A177-3AD203B41FA5}">
                      <a16:colId xmlns:a16="http://schemas.microsoft.com/office/drawing/2014/main" val="20001"/>
                    </a:ext>
                  </a:extLst>
                </a:gridCol>
              </a:tblGrid>
              <a:tr h="370863">
                <a:tc>
                  <a:txBody>
                    <a:bodyPr/>
                    <a:lstStyle/>
                    <a:p>
                      <a:pPr algn="ctr"/>
                      <a:r>
                        <a:rPr lang="en-US" sz="1800" dirty="0">
                          <a:solidFill>
                            <a:srgbClr val="0000FF"/>
                          </a:solidFill>
                        </a:rPr>
                        <a:t>Use case Generalization</a:t>
                      </a:r>
                    </a:p>
                  </a:txBody>
                  <a:tcPr marT="45723" marB="45723"/>
                </a:tc>
                <a:tc>
                  <a:txBody>
                    <a:bodyPr/>
                    <a:lstStyle/>
                    <a:p>
                      <a:pPr algn="ctr"/>
                      <a:r>
                        <a:rPr lang="en-US" sz="1800" dirty="0">
                          <a:solidFill>
                            <a:srgbClr val="0000FF"/>
                          </a:solidFill>
                        </a:rPr>
                        <a:t>Class Generalization</a:t>
                      </a:r>
                    </a:p>
                  </a:txBody>
                  <a:tcPr marT="45723" marB="45723"/>
                </a:tc>
                <a:extLst>
                  <a:ext uri="{0D108BD9-81ED-4DB2-BD59-A6C34878D82A}">
                    <a16:rowId xmlns:a16="http://schemas.microsoft.com/office/drawing/2014/main" val="10000"/>
                  </a:ext>
                </a:extLst>
              </a:tr>
              <a:tr h="640120">
                <a:tc>
                  <a:txBody>
                    <a:bodyPr/>
                    <a:lstStyle/>
                    <a:p>
                      <a:pPr algn="just"/>
                      <a:r>
                        <a:rPr lang="en-US" sz="1800" u="sng" dirty="0">
                          <a:solidFill>
                            <a:srgbClr val="FF33CC"/>
                          </a:solidFill>
                        </a:rPr>
                        <a:t>More complicated</a:t>
                      </a:r>
                      <a:r>
                        <a:rPr lang="en-US" sz="1800" dirty="0">
                          <a:solidFill>
                            <a:srgbClr val="FF33CC"/>
                          </a:solidFill>
                        </a:rPr>
                        <a:t> </a:t>
                      </a:r>
                      <a:r>
                        <a:rPr lang="en-US" sz="1800" dirty="0"/>
                        <a:t>than class generalization.</a:t>
                      </a:r>
                    </a:p>
                  </a:txBody>
                  <a:tcPr marT="45723" marB="45723"/>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u="sng" dirty="0">
                          <a:solidFill>
                            <a:srgbClr val="FF33CC"/>
                          </a:solidFill>
                        </a:rPr>
                        <a:t>Relatively</a:t>
                      </a:r>
                      <a:r>
                        <a:rPr lang="en-US" sz="1800" u="sng" baseline="0" dirty="0">
                          <a:solidFill>
                            <a:srgbClr val="FF33CC"/>
                          </a:solidFill>
                        </a:rPr>
                        <a:t> simpler.</a:t>
                      </a:r>
                      <a:endParaRPr lang="en-US" sz="1800" dirty="0"/>
                    </a:p>
                    <a:p>
                      <a:pPr algn="just"/>
                      <a:endParaRPr lang="en-US" sz="1800" dirty="0"/>
                    </a:p>
                  </a:txBody>
                  <a:tcPr marT="45723" marB="45723"/>
                </a:tc>
                <a:extLst>
                  <a:ext uri="{0D108BD9-81ED-4DB2-BD59-A6C34878D82A}">
                    <a16:rowId xmlns:a16="http://schemas.microsoft.com/office/drawing/2014/main" val="10001"/>
                  </a:ext>
                </a:extLst>
              </a:tr>
              <a:tr h="640120">
                <a:tc>
                  <a:txBody>
                    <a:bodyPr/>
                    <a:lstStyle/>
                    <a:p>
                      <a:pPr algn="just"/>
                      <a:r>
                        <a:rPr lang="en-US" sz="1800" kern="1200" dirty="0">
                          <a:solidFill>
                            <a:schemeClr val="dk1"/>
                          </a:solidFill>
                          <a:latin typeface="+mn-lt"/>
                          <a:ea typeface="+mn-ea"/>
                          <a:cs typeface="+mn-cs"/>
                        </a:rPr>
                        <a:t>Adds </a:t>
                      </a:r>
                      <a:r>
                        <a:rPr lang="en-US" sz="1800" u="sng" kern="1200" dirty="0">
                          <a:solidFill>
                            <a:srgbClr val="FF33CC"/>
                          </a:solidFill>
                          <a:latin typeface="+mn-lt"/>
                          <a:ea typeface="+mn-ea"/>
                          <a:cs typeface="+mn-cs"/>
                        </a:rPr>
                        <a:t>behavior steps</a:t>
                      </a:r>
                    </a:p>
                  </a:txBody>
                  <a:tcPr marT="45723" marB="45723"/>
                </a:tc>
                <a:tc>
                  <a:txBody>
                    <a:bodyPr/>
                    <a:lstStyle/>
                    <a:p>
                      <a:pPr algn="just"/>
                      <a:r>
                        <a:rPr lang="en-US" sz="1800" kern="1200" dirty="0">
                          <a:solidFill>
                            <a:schemeClr val="dk1"/>
                          </a:solidFill>
                          <a:latin typeface="+mn-lt"/>
                          <a:ea typeface="+mn-ea"/>
                          <a:cs typeface="+mn-cs"/>
                        </a:rPr>
                        <a:t>Subclass adds </a:t>
                      </a:r>
                      <a:r>
                        <a:rPr lang="en-US" sz="1800" u="sng" kern="1200" dirty="0">
                          <a:solidFill>
                            <a:srgbClr val="FF33CC"/>
                          </a:solidFill>
                          <a:latin typeface="+mn-lt"/>
                          <a:ea typeface="+mn-ea"/>
                          <a:cs typeface="+mn-cs"/>
                        </a:rPr>
                        <a:t>attributes </a:t>
                      </a:r>
                      <a:r>
                        <a:rPr lang="en-US" sz="1800" kern="1200" dirty="0">
                          <a:solidFill>
                            <a:schemeClr val="dk1"/>
                          </a:solidFill>
                          <a:latin typeface="+mn-lt"/>
                          <a:ea typeface="+mn-ea"/>
                          <a:cs typeface="+mn-cs"/>
                        </a:rPr>
                        <a:t>to the parent class.</a:t>
                      </a:r>
                      <a:endParaRPr lang="en-US" sz="1800" u="sng" kern="1200" dirty="0">
                        <a:solidFill>
                          <a:srgbClr val="FF33CC"/>
                        </a:solidFill>
                        <a:latin typeface="+mn-lt"/>
                        <a:ea typeface="+mn-ea"/>
                        <a:cs typeface="+mn-cs"/>
                      </a:endParaRPr>
                    </a:p>
                  </a:txBody>
                  <a:tcPr marT="45723" marB="45723"/>
                </a:tc>
                <a:extLst>
                  <a:ext uri="{0D108BD9-81ED-4DB2-BD59-A6C34878D82A}">
                    <a16:rowId xmlns:a16="http://schemas.microsoft.com/office/drawing/2014/main" val="10002"/>
                  </a:ext>
                </a:extLst>
              </a:tr>
              <a:tr h="2286142">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800" b="1" u="sng" kern="1200" dirty="0">
                          <a:solidFill>
                            <a:srgbClr val="0000FF"/>
                          </a:solidFill>
                          <a:latin typeface="+mn-lt"/>
                          <a:ea typeface="+mn-ea"/>
                          <a:cs typeface="+mn-cs"/>
                        </a:rPr>
                        <a:t>Ordering</a:t>
                      </a:r>
                      <a:r>
                        <a:rPr lang="en-US" sz="1800" u="sng" kern="1200" dirty="0">
                          <a:solidFill>
                            <a:schemeClr val="dk1"/>
                          </a:solidFill>
                          <a:latin typeface="+mn-lt"/>
                          <a:ea typeface="+mn-ea"/>
                          <a:cs typeface="+mn-cs"/>
                        </a:rPr>
                        <a:t> </a:t>
                      </a:r>
                      <a:r>
                        <a:rPr lang="en-US" sz="1800" u="sng" kern="1200" dirty="0">
                          <a:solidFill>
                            <a:srgbClr val="FF33CC"/>
                          </a:solidFill>
                          <a:latin typeface="+mn-lt"/>
                          <a:ea typeface="+mn-ea"/>
                          <a:cs typeface="+mn-cs"/>
                        </a:rPr>
                        <a:t>of behavior steps </a:t>
                      </a:r>
                      <a:r>
                        <a:rPr lang="en-US" sz="1800" b="1" u="sng" kern="1200" dirty="0">
                          <a:solidFill>
                            <a:srgbClr val="0000FF"/>
                          </a:solidFill>
                          <a:latin typeface="+mn-lt"/>
                          <a:ea typeface="+mn-ea"/>
                          <a:cs typeface="+mn-cs"/>
                        </a:rPr>
                        <a:t>is important</a:t>
                      </a:r>
                      <a:r>
                        <a:rPr lang="en-US" sz="1800" b="1" u="sng" kern="1200" baseline="0" dirty="0">
                          <a:solidFill>
                            <a:srgbClr val="0000FF"/>
                          </a:solidFill>
                          <a:latin typeface="+mn-lt"/>
                          <a:ea typeface="+mn-ea"/>
                          <a:cs typeface="+mn-cs"/>
                        </a:rPr>
                        <a:t> </a:t>
                      </a:r>
                      <a:r>
                        <a:rPr lang="en-US" sz="1800" kern="1200" dirty="0">
                          <a:solidFill>
                            <a:schemeClr val="dk1"/>
                          </a:solidFill>
                          <a:latin typeface="+mn-lt"/>
                          <a:ea typeface="+mn-ea"/>
                          <a:cs typeface="+mn-cs"/>
                        </a:rPr>
                        <a:t>i.e.</a:t>
                      </a:r>
                      <a:r>
                        <a:rPr lang="en-US" sz="1800" b="1" u="none" kern="1200" baseline="0" dirty="0">
                          <a:solidFill>
                            <a:srgbClr val="0000FF"/>
                          </a:solidFill>
                          <a:latin typeface="+mn-lt"/>
                          <a:ea typeface="+mn-ea"/>
                          <a:cs typeface="+mn-cs"/>
                        </a:rPr>
                        <a:t> </a:t>
                      </a:r>
                      <a:r>
                        <a:rPr lang="en-US" sz="1800" kern="1200" dirty="0">
                          <a:solidFill>
                            <a:schemeClr val="dk1"/>
                          </a:solidFill>
                          <a:latin typeface="+mn-lt"/>
                          <a:ea typeface="+mn-ea"/>
                          <a:cs typeface="+mn-cs"/>
                        </a:rPr>
                        <a:t>they must appear in the </a:t>
                      </a:r>
                      <a:r>
                        <a:rPr lang="en-US" sz="1800" u="sng" kern="1200" dirty="0">
                          <a:solidFill>
                            <a:schemeClr val="dk1"/>
                          </a:solidFill>
                          <a:latin typeface="+mn-lt"/>
                          <a:ea typeface="+mn-ea"/>
                          <a:cs typeface="+mn-cs"/>
                        </a:rPr>
                        <a:t>proper locations within the behavior sequence of the parent. – is analogous to </a:t>
                      </a:r>
                      <a:r>
                        <a:rPr lang="en-US" sz="1800" b="1" u="sng" kern="1200" dirty="0">
                          <a:solidFill>
                            <a:srgbClr val="0000FF"/>
                          </a:solidFill>
                          <a:latin typeface="+mn-lt"/>
                          <a:ea typeface="+mn-ea"/>
                          <a:cs typeface="+mn-cs"/>
                        </a:rPr>
                        <a:t>overriding a method </a:t>
                      </a:r>
                      <a:r>
                        <a:rPr lang="en-US" sz="1800" u="sng" kern="1200" dirty="0">
                          <a:solidFill>
                            <a:schemeClr val="dk1"/>
                          </a:solidFill>
                          <a:latin typeface="+mn-lt"/>
                          <a:ea typeface="+mn-ea"/>
                          <a:cs typeface="+mn-cs"/>
                        </a:rPr>
                        <a:t>that</a:t>
                      </a:r>
                      <a:r>
                        <a:rPr lang="en-US" sz="1800" u="sng" kern="1200" baseline="0" dirty="0">
                          <a:solidFill>
                            <a:schemeClr val="dk1"/>
                          </a:solidFill>
                          <a:latin typeface="+mn-lt"/>
                          <a:ea typeface="+mn-ea"/>
                          <a:cs typeface="+mn-cs"/>
                        </a:rPr>
                        <a:t> is inherited by a subclass </a:t>
                      </a:r>
                      <a:r>
                        <a:rPr lang="en-US" sz="1800" kern="1200" dirty="0">
                          <a:solidFill>
                            <a:schemeClr val="dk1"/>
                          </a:solidFill>
                          <a:latin typeface="+mn-lt"/>
                          <a:ea typeface="+mn-ea"/>
                          <a:cs typeface="+mn-cs"/>
                        </a:rPr>
                        <a:t>in which </a:t>
                      </a:r>
                      <a:r>
                        <a:rPr lang="en-US" sz="1800" kern="1200" dirty="0">
                          <a:solidFill>
                            <a:srgbClr val="0000FF"/>
                          </a:solidFill>
                          <a:latin typeface="+mn-lt"/>
                          <a:ea typeface="+mn-ea"/>
                          <a:cs typeface="+mn-cs"/>
                        </a:rPr>
                        <a:t>new statements may be inserted at various locations in the parent's method. </a:t>
                      </a:r>
                    </a:p>
                    <a:p>
                      <a:pPr algn="just"/>
                      <a:endParaRPr lang="en-US" sz="1800" dirty="0"/>
                    </a:p>
                  </a:txBody>
                  <a:tcPr marT="45723" marB="45723"/>
                </a:tc>
                <a:tc>
                  <a:txBody>
                    <a:bodyPr/>
                    <a:lstStyle/>
                    <a:p>
                      <a:pPr algn="just"/>
                      <a:r>
                        <a:rPr lang="en-US" sz="1800" b="1" u="sng" kern="1200" dirty="0">
                          <a:solidFill>
                            <a:srgbClr val="0000FF"/>
                          </a:solidFill>
                          <a:latin typeface="+mn-lt"/>
                          <a:ea typeface="+mn-ea"/>
                          <a:cs typeface="+mn-cs"/>
                        </a:rPr>
                        <a:t>Ordering</a:t>
                      </a:r>
                      <a:r>
                        <a:rPr lang="en-US" sz="1800" u="sng" kern="1200" dirty="0">
                          <a:solidFill>
                            <a:schemeClr val="dk1"/>
                          </a:solidFill>
                          <a:latin typeface="+mn-lt"/>
                          <a:ea typeface="+mn-ea"/>
                          <a:cs typeface="+mn-cs"/>
                        </a:rPr>
                        <a:t> </a:t>
                      </a:r>
                      <a:r>
                        <a:rPr lang="en-US" sz="1800" u="sng" kern="1200" dirty="0">
                          <a:solidFill>
                            <a:srgbClr val="FF33CC"/>
                          </a:solidFill>
                          <a:latin typeface="+mn-lt"/>
                          <a:ea typeface="+mn-ea"/>
                          <a:cs typeface="+mn-cs"/>
                        </a:rPr>
                        <a:t>of attributes </a:t>
                      </a:r>
                      <a:r>
                        <a:rPr lang="en-US" sz="1800" u="sng" kern="1200" baseline="0" dirty="0">
                          <a:solidFill>
                            <a:schemeClr val="dk1"/>
                          </a:solidFill>
                          <a:latin typeface="+mn-lt"/>
                          <a:ea typeface="+mn-ea"/>
                          <a:cs typeface="+mn-cs"/>
                        </a:rPr>
                        <a:t>in the subclasses that are added to the parent class </a:t>
                      </a:r>
                      <a:r>
                        <a:rPr lang="en-US" sz="1800" b="1" u="sng" kern="1200" dirty="0">
                          <a:solidFill>
                            <a:srgbClr val="0000FF"/>
                          </a:solidFill>
                          <a:latin typeface="+mn-lt"/>
                          <a:ea typeface="+mn-ea"/>
                          <a:cs typeface="+mn-cs"/>
                        </a:rPr>
                        <a:t>is unimportant</a:t>
                      </a:r>
                      <a:r>
                        <a:rPr lang="en-US" sz="1800" u="sng" kern="1200" dirty="0">
                          <a:solidFill>
                            <a:schemeClr val="dk1"/>
                          </a:solidFill>
                          <a:latin typeface="+mn-lt"/>
                          <a:ea typeface="+mn-ea"/>
                          <a:cs typeface="+mn-cs"/>
                        </a:rPr>
                        <a:t>.</a:t>
                      </a:r>
                      <a:endParaRPr lang="en-US" sz="1800" dirty="0"/>
                    </a:p>
                  </a:txBody>
                  <a:tcPr marT="45723" marB="45723"/>
                </a:tc>
                <a:extLst>
                  <a:ext uri="{0D108BD9-81ED-4DB2-BD59-A6C34878D82A}">
                    <a16:rowId xmlns:a16="http://schemas.microsoft.com/office/drawing/2014/main" val="10003"/>
                  </a:ext>
                </a:extLst>
              </a:tr>
              <a:tr h="1188794">
                <a:tc>
                  <a:txBody>
                    <a:bodyPr/>
                    <a:lstStyle/>
                    <a:p>
                      <a:pPr algn="just"/>
                      <a:r>
                        <a:rPr lang="en-US" sz="1800" b="1" u="sng" kern="1200" dirty="0">
                          <a:solidFill>
                            <a:srgbClr val="0000FF"/>
                          </a:solidFill>
                          <a:latin typeface="+mn-lt"/>
                          <a:ea typeface="+mn-ea"/>
                          <a:cs typeface="+mn-cs"/>
                        </a:rPr>
                        <a:t>Multiple inheritance </a:t>
                      </a:r>
                      <a:r>
                        <a:rPr lang="en-US" sz="1800" u="sng" kern="1200" dirty="0">
                          <a:solidFill>
                            <a:schemeClr val="dk1"/>
                          </a:solidFill>
                          <a:latin typeface="+mn-lt"/>
                          <a:ea typeface="+mn-ea"/>
                          <a:cs typeface="+mn-cs"/>
                        </a:rPr>
                        <a:t>complexity is not allowed</a:t>
                      </a:r>
                      <a:r>
                        <a:rPr lang="en-US" sz="1800" u="none" kern="1200" dirty="0">
                          <a:solidFill>
                            <a:schemeClr val="dk1"/>
                          </a:solidFill>
                          <a:latin typeface="+mn-lt"/>
                          <a:ea typeface="+mn-ea"/>
                          <a:cs typeface="+mn-cs"/>
                        </a:rPr>
                        <a:t>.</a:t>
                      </a:r>
                      <a:r>
                        <a:rPr lang="en-US" sz="1800" u="none" kern="1200" baseline="0" dirty="0">
                          <a:solidFill>
                            <a:schemeClr val="dk1"/>
                          </a:solidFill>
                          <a:latin typeface="+mn-lt"/>
                          <a:ea typeface="+mn-ea"/>
                          <a:cs typeface="+mn-cs"/>
                        </a:rPr>
                        <a:t> </a:t>
                      </a:r>
                      <a:r>
                        <a:rPr lang="en-US" sz="1800" u="none" kern="1200" dirty="0">
                          <a:solidFill>
                            <a:schemeClr val="dk1"/>
                          </a:solidFill>
                          <a:latin typeface="+mn-lt"/>
                          <a:ea typeface="+mn-ea"/>
                          <a:cs typeface="+mn-cs"/>
                        </a:rPr>
                        <a:t>I</a:t>
                      </a:r>
                      <a:r>
                        <a:rPr lang="en-US" sz="1800" kern="1200" dirty="0">
                          <a:solidFill>
                            <a:schemeClr val="dk1"/>
                          </a:solidFill>
                          <a:latin typeface="+mn-lt"/>
                          <a:ea typeface="+mn-ea"/>
                          <a:cs typeface="+mn-cs"/>
                        </a:rPr>
                        <a:t>n practice, the </a:t>
                      </a:r>
                      <a:r>
                        <a:rPr lang="en-US" sz="1800" u="sng" kern="1200" dirty="0">
                          <a:solidFill>
                            <a:srgbClr val="0000FF"/>
                          </a:solidFill>
                          <a:latin typeface="+mn-lt"/>
                          <a:ea typeface="+mn-ea"/>
                          <a:cs typeface="+mn-cs"/>
                        </a:rPr>
                        <a:t>include and extend relationships</a:t>
                      </a:r>
                      <a:r>
                        <a:rPr lang="en-US" sz="1800" u="sng" kern="1200" dirty="0">
                          <a:solidFill>
                            <a:schemeClr val="dk1"/>
                          </a:solidFill>
                          <a:latin typeface="+mn-lt"/>
                          <a:ea typeface="+mn-ea"/>
                          <a:cs typeface="+mn-cs"/>
                        </a:rPr>
                        <a:t> obviate the need for multiple inheritance with use cases</a:t>
                      </a:r>
                      <a:r>
                        <a:rPr lang="en-US" sz="1800" kern="1200" dirty="0">
                          <a:solidFill>
                            <a:schemeClr val="dk1"/>
                          </a:solidFill>
                          <a:latin typeface="+mn-lt"/>
                          <a:ea typeface="+mn-ea"/>
                          <a:cs typeface="+mn-cs"/>
                        </a:rPr>
                        <a:t>.</a:t>
                      </a:r>
                      <a:endParaRPr lang="en-US" sz="1800" dirty="0"/>
                    </a:p>
                  </a:txBody>
                  <a:tcPr marT="45723" marB="45723"/>
                </a:tc>
                <a:tc>
                  <a:txBody>
                    <a:bodyPr/>
                    <a:lstStyle/>
                    <a:p>
                      <a:pPr algn="just"/>
                      <a:r>
                        <a:rPr lang="en-US" sz="1800" u="none" kern="1200" dirty="0">
                          <a:solidFill>
                            <a:schemeClr val="dk1"/>
                          </a:solidFill>
                          <a:latin typeface="+mn-lt"/>
                          <a:ea typeface="+mn-ea"/>
                          <a:cs typeface="+mn-cs"/>
                        </a:rPr>
                        <a:t>There can be </a:t>
                      </a:r>
                      <a:r>
                        <a:rPr lang="en-US" sz="1800" b="1" u="sng" kern="1200" dirty="0">
                          <a:solidFill>
                            <a:srgbClr val="0000FF"/>
                          </a:solidFill>
                          <a:latin typeface="+mn-lt"/>
                          <a:ea typeface="+mn-ea"/>
                          <a:cs typeface="+mn-cs"/>
                        </a:rPr>
                        <a:t>multiple inheritance.</a:t>
                      </a:r>
                    </a:p>
                  </a:txBody>
                  <a:tcPr marT="45723" marB="45723"/>
                </a:tc>
                <a:extLst>
                  <a:ext uri="{0D108BD9-81ED-4DB2-BD59-A6C34878D82A}">
                    <a16:rowId xmlns:a16="http://schemas.microsoft.com/office/drawing/2014/main" val="10004"/>
                  </a:ext>
                </a:extLst>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a:extLst>
              <a:ext uri="{FF2B5EF4-FFF2-40B4-BE49-F238E27FC236}">
                <a16:creationId xmlns:a16="http://schemas.microsoft.com/office/drawing/2014/main" id="{334EFAF1-24B7-43C5-BB0D-3BFE2C5FD164}"/>
              </a:ext>
            </a:extLst>
          </p:cNvPr>
          <p:cNvSpPr>
            <a:spLocks noGrp="1"/>
          </p:cNvSpPr>
          <p:nvPr>
            <p:ph type="title"/>
          </p:nvPr>
        </p:nvSpPr>
        <p:spPr/>
        <p:txBody>
          <a:bodyPr/>
          <a:lstStyle/>
          <a:p>
            <a:r>
              <a:rPr lang="en-US" altLang="en-US" sz="2400">
                <a:solidFill>
                  <a:srgbClr val="0000FF"/>
                </a:solidFill>
              </a:rPr>
              <a:t>Approaches to specify ordering of behaviors:</a:t>
            </a:r>
          </a:p>
        </p:txBody>
      </p:sp>
      <p:sp>
        <p:nvSpPr>
          <p:cNvPr id="3" name="Content Placeholder 2">
            <a:extLst>
              <a:ext uri="{FF2B5EF4-FFF2-40B4-BE49-F238E27FC236}">
                <a16:creationId xmlns:a16="http://schemas.microsoft.com/office/drawing/2014/main" id="{93E44D43-67E7-402C-AC83-A45043649974}"/>
              </a:ext>
            </a:extLst>
          </p:cNvPr>
          <p:cNvSpPr>
            <a:spLocks noGrp="1"/>
          </p:cNvSpPr>
          <p:nvPr>
            <p:ph idx="1"/>
          </p:nvPr>
        </p:nvSpPr>
        <p:spPr/>
        <p:txBody>
          <a:bodyPr/>
          <a:lstStyle/>
          <a:p>
            <a:pPr marL="514350" indent="-514350" algn="just">
              <a:buClr>
                <a:srgbClr val="FF33CC"/>
              </a:buClr>
              <a:buFont typeface="+mj-lt"/>
              <a:buAutoNum type="arabicPeriod"/>
              <a:defRPr/>
            </a:pPr>
            <a:r>
              <a:rPr lang="en-US" sz="2800" u="sng" dirty="0">
                <a:solidFill>
                  <a:srgbClr val="0000FF"/>
                </a:solidFill>
                <a:latin typeface="Agency FB" pitchFamily="34" charset="0"/>
              </a:rPr>
              <a:t>Simplest approach</a:t>
            </a:r>
            <a:r>
              <a:rPr lang="en-US" sz="2800" u="sng" dirty="0">
                <a:latin typeface="Agency FB" pitchFamily="34" charset="0"/>
              </a:rPr>
              <a:t>:</a:t>
            </a:r>
            <a:r>
              <a:rPr lang="en-US" sz="2800" dirty="0">
                <a:latin typeface="Agency FB" pitchFamily="34" charset="0"/>
              </a:rPr>
              <a:t> To simply list </a:t>
            </a:r>
            <a:r>
              <a:rPr lang="en-US" sz="2800" dirty="0">
                <a:solidFill>
                  <a:srgbClr val="FF33CC"/>
                </a:solidFill>
                <a:latin typeface="Agency FB" pitchFamily="34" charset="0"/>
              </a:rPr>
              <a:t>the entire behavior sequence of the child use case</a:t>
            </a:r>
            <a:r>
              <a:rPr lang="en-US" sz="2800" dirty="0">
                <a:latin typeface="Agency FB" pitchFamily="34" charset="0"/>
              </a:rPr>
              <a:t>, </a:t>
            </a:r>
            <a:r>
              <a:rPr lang="en-US" sz="2800" dirty="0">
                <a:solidFill>
                  <a:srgbClr val="C00000"/>
                </a:solidFill>
                <a:latin typeface="Agency FB" pitchFamily="34" charset="0"/>
              </a:rPr>
              <a:t>including the steps inherited from the parent. </a:t>
            </a:r>
          </a:p>
          <a:p>
            <a:pPr marL="514350" indent="-514350" algn="just">
              <a:buClr>
                <a:srgbClr val="FF33CC"/>
              </a:buClr>
              <a:buFont typeface="+mj-lt"/>
              <a:buAutoNum type="arabicPeriod"/>
              <a:defRPr/>
            </a:pPr>
            <a:r>
              <a:rPr lang="en-US" sz="2800" u="sng" dirty="0">
                <a:solidFill>
                  <a:srgbClr val="0000FF"/>
                </a:solidFill>
                <a:latin typeface="Agency FB" pitchFamily="34" charset="0"/>
              </a:rPr>
              <a:t>General approach</a:t>
            </a:r>
            <a:r>
              <a:rPr lang="en-US" sz="2800" u="sng" dirty="0">
                <a:latin typeface="Agency FB" pitchFamily="34" charset="0"/>
              </a:rPr>
              <a:t>:</a:t>
            </a:r>
            <a:r>
              <a:rPr lang="en-US" sz="2800" dirty="0">
                <a:latin typeface="Agency FB" pitchFamily="34" charset="0"/>
              </a:rPr>
              <a:t> To </a:t>
            </a:r>
            <a:r>
              <a:rPr lang="en-US" sz="2800" dirty="0">
                <a:solidFill>
                  <a:srgbClr val="FF33CC"/>
                </a:solidFill>
                <a:latin typeface="Agency FB" pitchFamily="34" charset="0"/>
              </a:rPr>
              <a:t>assign symbolic locations within the parent's sequence</a:t>
            </a:r>
            <a:r>
              <a:rPr lang="en-US" sz="2800" dirty="0">
                <a:latin typeface="Agency FB" pitchFamily="34" charset="0"/>
              </a:rPr>
              <a:t> and to </a:t>
            </a:r>
            <a:r>
              <a:rPr lang="en-US" sz="2800" dirty="0">
                <a:solidFill>
                  <a:srgbClr val="0000FF"/>
                </a:solidFill>
                <a:latin typeface="Agency FB" pitchFamily="34" charset="0"/>
              </a:rPr>
              <a:t>indicate where additions and replacements go.</a:t>
            </a:r>
            <a:r>
              <a:rPr lang="en-US" sz="2800" dirty="0">
                <a:latin typeface="Agency FB" pitchFamily="34" charset="0"/>
              </a:rPr>
              <a:t> In general, a child may revise behavior subsequences at several different points in the parent's sequence.</a:t>
            </a:r>
          </a:p>
          <a:p>
            <a:pPr>
              <a:defRPr/>
            </a:pPr>
            <a:endParaRPr lang="en-US" dirty="0"/>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Title 1">
            <a:extLst>
              <a:ext uri="{FF2B5EF4-FFF2-40B4-BE49-F238E27FC236}">
                <a16:creationId xmlns:a16="http://schemas.microsoft.com/office/drawing/2014/main" id="{6B33A88B-C586-42AA-8904-1586F31DC447}"/>
              </a:ext>
            </a:extLst>
          </p:cNvPr>
          <p:cNvSpPr>
            <a:spLocks noGrp="1"/>
          </p:cNvSpPr>
          <p:nvPr>
            <p:ph type="title"/>
          </p:nvPr>
        </p:nvSpPr>
        <p:spPr/>
        <p:txBody>
          <a:bodyPr/>
          <a:lstStyle/>
          <a:p>
            <a:r>
              <a:rPr lang="en-US" altLang="en-US" b="1" i="1">
                <a:solidFill>
                  <a:srgbClr val="0000FF"/>
                </a:solidFill>
              </a:rPr>
              <a:t>Combinations of Use Case Relationships:</a:t>
            </a:r>
            <a:endParaRPr lang="en-US" altLang="en-US">
              <a:solidFill>
                <a:srgbClr val="0000FF"/>
              </a:solidFill>
            </a:endParaRPr>
          </a:p>
        </p:txBody>
      </p:sp>
      <p:sp>
        <p:nvSpPr>
          <p:cNvPr id="92163" name="Content Placeholder 2">
            <a:extLst>
              <a:ext uri="{FF2B5EF4-FFF2-40B4-BE49-F238E27FC236}">
                <a16:creationId xmlns:a16="http://schemas.microsoft.com/office/drawing/2014/main" id="{8156C121-F326-454D-BE0F-E86F7F70344C}"/>
              </a:ext>
            </a:extLst>
          </p:cNvPr>
          <p:cNvSpPr>
            <a:spLocks noGrp="1"/>
          </p:cNvSpPr>
          <p:nvPr>
            <p:ph idx="1"/>
          </p:nvPr>
        </p:nvSpPr>
        <p:spPr/>
        <p:txBody>
          <a:bodyPr/>
          <a:lstStyle/>
          <a:p>
            <a:pPr algn="just"/>
            <a:r>
              <a:rPr lang="en-US" altLang="en-US">
                <a:latin typeface="Algerian" panose="04020705040A02060702" pitchFamily="82" charset="0"/>
              </a:rPr>
              <a:t>A single diagram may combine </a:t>
            </a:r>
            <a:r>
              <a:rPr lang="en-US" altLang="en-US">
                <a:solidFill>
                  <a:srgbClr val="0000FF"/>
                </a:solidFill>
                <a:latin typeface="Algerian" panose="04020705040A02060702" pitchFamily="82" charset="0"/>
              </a:rPr>
              <a:t>several kinds of use case relationships. </a:t>
            </a:r>
          </a:p>
          <a:p>
            <a:endParaRPr lang="en-US" altLang="en-US"/>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Title 1">
            <a:extLst>
              <a:ext uri="{FF2B5EF4-FFF2-40B4-BE49-F238E27FC236}">
                <a16:creationId xmlns:a16="http://schemas.microsoft.com/office/drawing/2014/main" id="{72F4CAEB-CBFC-422D-9907-2E7FB1A17EEE}"/>
              </a:ext>
            </a:extLst>
          </p:cNvPr>
          <p:cNvSpPr>
            <a:spLocks noGrp="1"/>
          </p:cNvSpPr>
          <p:nvPr>
            <p:ph type="title"/>
          </p:nvPr>
        </p:nvSpPr>
        <p:spPr>
          <a:xfrm>
            <a:off x="762000" y="0"/>
            <a:ext cx="7696200" cy="762000"/>
          </a:xfrm>
        </p:spPr>
        <p:txBody>
          <a:bodyPr/>
          <a:lstStyle/>
          <a:p>
            <a:r>
              <a:rPr lang="en-US" altLang="en-US" sz="2400" b="1" i="1"/>
              <a:t>Guidelines for Use Case Relationships</a:t>
            </a:r>
            <a:endParaRPr lang="en-US" altLang="en-US" sz="2400"/>
          </a:p>
        </p:txBody>
      </p:sp>
      <p:sp>
        <p:nvSpPr>
          <p:cNvPr id="3" name="Content Placeholder 2">
            <a:extLst>
              <a:ext uri="{FF2B5EF4-FFF2-40B4-BE49-F238E27FC236}">
                <a16:creationId xmlns:a16="http://schemas.microsoft.com/office/drawing/2014/main" id="{D11D8A74-40FF-4CCF-A7EE-82C5C988B93B}"/>
              </a:ext>
            </a:extLst>
          </p:cNvPr>
          <p:cNvSpPr>
            <a:spLocks noGrp="1"/>
          </p:cNvSpPr>
          <p:nvPr>
            <p:ph idx="1"/>
          </p:nvPr>
        </p:nvSpPr>
        <p:spPr>
          <a:xfrm>
            <a:off x="685800" y="609600"/>
            <a:ext cx="7696200" cy="5943600"/>
          </a:xfrm>
        </p:spPr>
        <p:txBody>
          <a:bodyPr/>
          <a:lstStyle/>
          <a:p>
            <a:pPr algn="just">
              <a:buClr>
                <a:srgbClr val="C00000"/>
              </a:buClr>
              <a:defRPr/>
            </a:pPr>
            <a:r>
              <a:rPr lang="en-US" sz="2000" u="sng" dirty="0">
                <a:solidFill>
                  <a:srgbClr val="0000FF"/>
                </a:solidFill>
                <a:latin typeface="Agency FB" pitchFamily="34" charset="0"/>
              </a:rPr>
              <a:t>Use case generalization:  </a:t>
            </a:r>
            <a:r>
              <a:rPr lang="en-US" sz="2000" u="sng" dirty="0">
                <a:solidFill>
                  <a:srgbClr val="FF0000"/>
                </a:solidFill>
                <a:latin typeface="Andalus" pitchFamily="2" charset="-78"/>
                <a:cs typeface="Andalus" pitchFamily="2" charset="-78"/>
              </a:rPr>
              <a:t>use for variations </a:t>
            </a:r>
            <a:r>
              <a:rPr lang="en-US" sz="2000" u="sng" dirty="0">
                <a:latin typeface="Andalus" pitchFamily="2" charset="-78"/>
                <a:cs typeface="Andalus" pitchFamily="2" charset="-78"/>
              </a:rPr>
              <a:t>- </a:t>
            </a:r>
            <a:r>
              <a:rPr lang="en-US" sz="2000" dirty="0">
                <a:solidFill>
                  <a:srgbClr val="C00000"/>
                </a:solidFill>
                <a:latin typeface="Andalus" pitchFamily="2" charset="-78"/>
                <a:cs typeface="Andalus" pitchFamily="2" charset="-78"/>
              </a:rPr>
              <a:t>Do not use generalization simply to </a:t>
            </a:r>
            <a:r>
              <a:rPr lang="en-US" sz="2000" u="sng" dirty="0">
                <a:solidFill>
                  <a:srgbClr val="C00000"/>
                </a:solidFill>
                <a:latin typeface="Andalus" pitchFamily="2" charset="-78"/>
                <a:cs typeface="Andalus" pitchFamily="2" charset="-78"/>
              </a:rPr>
              <a:t>share</a:t>
            </a:r>
            <a:r>
              <a:rPr lang="en-US" sz="2000" dirty="0">
                <a:solidFill>
                  <a:srgbClr val="C00000"/>
                </a:solidFill>
                <a:latin typeface="Andalus" pitchFamily="2" charset="-78"/>
                <a:cs typeface="Andalus" pitchFamily="2" charset="-78"/>
              </a:rPr>
              <a:t> a behavior fragment; </a:t>
            </a:r>
            <a:r>
              <a:rPr lang="en-US" sz="2000" u="sng" dirty="0">
                <a:solidFill>
                  <a:srgbClr val="C00000"/>
                </a:solidFill>
                <a:latin typeface="Andalus" pitchFamily="2" charset="-78"/>
                <a:cs typeface="Andalus" pitchFamily="2" charset="-78"/>
              </a:rPr>
              <a:t>use the </a:t>
            </a:r>
            <a:r>
              <a:rPr lang="en-US" sz="2000" u="sng" dirty="0">
                <a:solidFill>
                  <a:srgbClr val="7030A0"/>
                </a:solidFill>
                <a:latin typeface="Andalus" pitchFamily="2" charset="-78"/>
                <a:cs typeface="Andalus" pitchFamily="2" charset="-78"/>
              </a:rPr>
              <a:t>include</a:t>
            </a:r>
            <a:r>
              <a:rPr lang="en-US" sz="2000" u="sng" dirty="0">
                <a:solidFill>
                  <a:srgbClr val="C00000"/>
                </a:solidFill>
                <a:latin typeface="Andalus" pitchFamily="2" charset="-78"/>
                <a:cs typeface="Andalus" pitchFamily="2" charset="-78"/>
              </a:rPr>
              <a:t> relationship for that purpose.</a:t>
            </a:r>
          </a:p>
          <a:p>
            <a:pPr algn="just">
              <a:buClr>
                <a:srgbClr val="C00000"/>
              </a:buClr>
              <a:defRPr/>
            </a:pPr>
            <a:r>
              <a:rPr lang="en-US" sz="2000" u="sng" dirty="0">
                <a:solidFill>
                  <a:srgbClr val="0000FF"/>
                </a:solidFill>
                <a:latin typeface="Agency FB" pitchFamily="34" charset="0"/>
              </a:rPr>
              <a:t>Use case inclusion: </a:t>
            </a:r>
            <a:r>
              <a:rPr lang="en-US" sz="2000" u="sng" dirty="0">
                <a:solidFill>
                  <a:srgbClr val="FF0000"/>
                </a:solidFill>
                <a:latin typeface="Andalus" pitchFamily="2" charset="-78"/>
                <a:cs typeface="Andalus" pitchFamily="2" charset="-78"/>
              </a:rPr>
              <a:t>Well-defined behavior fragment </a:t>
            </a:r>
            <a:r>
              <a:rPr lang="en-US" sz="2000" u="sng" dirty="0">
                <a:solidFill>
                  <a:srgbClr val="C00000"/>
                </a:solidFill>
                <a:latin typeface="Andalus" pitchFamily="2" charset="-78"/>
                <a:cs typeface="Andalus" pitchFamily="2" charset="-78"/>
              </a:rPr>
              <a:t>– meaningful activity which is not an end in itself be included.</a:t>
            </a:r>
          </a:p>
          <a:p>
            <a:pPr algn="just">
              <a:buClr>
                <a:srgbClr val="C00000"/>
              </a:buClr>
              <a:defRPr/>
            </a:pPr>
            <a:r>
              <a:rPr lang="en-US" sz="2000" u="sng" dirty="0">
                <a:solidFill>
                  <a:srgbClr val="0000FF"/>
                </a:solidFill>
                <a:latin typeface="Agency FB" pitchFamily="34" charset="0"/>
              </a:rPr>
              <a:t>Use case extension: </a:t>
            </a:r>
            <a:r>
              <a:rPr lang="en-US" sz="2000" u="sng" dirty="0">
                <a:solidFill>
                  <a:srgbClr val="FF0000"/>
                </a:solidFill>
                <a:latin typeface="Andalus" pitchFamily="2" charset="-78"/>
                <a:cs typeface="Andalus" pitchFamily="2" charset="-78"/>
              </a:rPr>
              <a:t>Meaningful use case with </a:t>
            </a:r>
            <a:r>
              <a:rPr lang="en-US" sz="2000" u="sng" dirty="0">
                <a:solidFill>
                  <a:srgbClr val="C00000"/>
                </a:solidFill>
                <a:latin typeface="Andalus" pitchFamily="2" charset="-78"/>
                <a:cs typeface="Andalus" pitchFamily="2" charset="-78"/>
              </a:rPr>
              <a:t>optional features -   Permits the system to be tested and debugged without the extensions, which can be added later. </a:t>
            </a:r>
          </a:p>
          <a:p>
            <a:pPr algn="just">
              <a:buClr>
                <a:srgbClr val="C00000"/>
              </a:buClr>
              <a:defRPr/>
            </a:pPr>
            <a:r>
              <a:rPr lang="en-US" sz="2000" u="wavy" dirty="0">
                <a:solidFill>
                  <a:srgbClr val="0000FF"/>
                </a:solidFill>
                <a:latin typeface="Agency FB" pitchFamily="34" charset="0"/>
              </a:rPr>
              <a:t>Include relationship vs. extend relationship: </a:t>
            </a:r>
            <a:r>
              <a:rPr lang="en-US" sz="2000" u="sng" dirty="0">
                <a:solidFill>
                  <a:srgbClr val="FF0000"/>
                </a:solidFill>
                <a:latin typeface="Andalus" pitchFamily="2" charset="-78"/>
                <a:cs typeface="Andalus" pitchFamily="2" charset="-78"/>
              </a:rPr>
              <a:t>Both </a:t>
            </a:r>
            <a:r>
              <a:rPr lang="en-US" sz="2000" i="1" u="sng" dirty="0">
                <a:solidFill>
                  <a:srgbClr val="FF0000"/>
                </a:solidFill>
                <a:latin typeface="Andalus" pitchFamily="2" charset="-78"/>
                <a:cs typeface="Andalus" pitchFamily="2" charset="-78"/>
              </a:rPr>
              <a:t>factor the behavior </a:t>
            </a:r>
            <a:r>
              <a:rPr lang="en-US" sz="2000" u="sng" dirty="0">
                <a:solidFill>
                  <a:srgbClr val="FF0000"/>
                </a:solidFill>
                <a:latin typeface="Andalus" pitchFamily="2" charset="-78"/>
                <a:cs typeface="Andalus" pitchFamily="2" charset="-78"/>
              </a:rPr>
              <a:t>into </a:t>
            </a:r>
            <a:r>
              <a:rPr lang="en-US" sz="2000" i="1" u="sng" dirty="0">
                <a:solidFill>
                  <a:srgbClr val="FF0000"/>
                </a:solidFill>
                <a:latin typeface="Andalus" pitchFamily="2" charset="-78"/>
                <a:cs typeface="Andalus" pitchFamily="2" charset="-78"/>
              </a:rPr>
              <a:t>smaller pieces</a:t>
            </a:r>
            <a:r>
              <a:rPr lang="en-US" sz="2000" u="sng" dirty="0">
                <a:solidFill>
                  <a:srgbClr val="FF0000"/>
                </a:solidFill>
                <a:latin typeface="Andalus" pitchFamily="2" charset="-78"/>
                <a:cs typeface="Andalus" pitchFamily="2" charset="-78"/>
              </a:rPr>
              <a:t>.  </a:t>
            </a:r>
            <a:r>
              <a:rPr lang="en-US" sz="2000" dirty="0">
                <a:solidFill>
                  <a:srgbClr val="7030A0"/>
                </a:solidFill>
                <a:latin typeface="Andalus" pitchFamily="2" charset="-78"/>
                <a:cs typeface="Andalus" pitchFamily="2" charset="-78"/>
              </a:rPr>
              <a:t>But</a:t>
            </a:r>
          </a:p>
          <a:p>
            <a:pPr algn="just">
              <a:buClr>
                <a:srgbClr val="C00000"/>
              </a:buClr>
              <a:buFont typeface="Wingdings" panose="05000000000000000000" pitchFamily="2" charset="2"/>
              <a:buNone/>
              <a:defRPr/>
            </a:pPr>
            <a:r>
              <a:rPr lang="en-US" sz="2000" u="sng" dirty="0">
                <a:solidFill>
                  <a:srgbClr val="FF0000"/>
                </a:solidFill>
                <a:latin typeface="Andalus" pitchFamily="2" charset="-78"/>
                <a:cs typeface="Andalus" pitchFamily="2" charset="-78"/>
              </a:rPr>
              <a:t>Include =&gt; </a:t>
            </a:r>
            <a:r>
              <a:rPr lang="en-US" sz="2000" dirty="0">
                <a:solidFill>
                  <a:srgbClr val="FF33CC"/>
                </a:solidFill>
              </a:rPr>
              <a:t>included behavior is a </a:t>
            </a:r>
            <a:r>
              <a:rPr lang="en-US" sz="2000" i="1" u="sng" dirty="0">
                <a:solidFill>
                  <a:srgbClr val="FF33CC"/>
                </a:solidFill>
              </a:rPr>
              <a:t>necessary part </a:t>
            </a:r>
            <a:r>
              <a:rPr lang="en-US" sz="2000" dirty="0">
                <a:solidFill>
                  <a:srgbClr val="FF33CC"/>
                </a:solidFill>
              </a:rPr>
              <a:t>of a configured system (even if the behavior is not executed every time).</a:t>
            </a:r>
          </a:p>
          <a:p>
            <a:pPr algn="just">
              <a:buClr>
                <a:srgbClr val="C00000"/>
              </a:buClr>
              <a:buFont typeface="Wingdings" panose="05000000000000000000" pitchFamily="2" charset="2"/>
              <a:buNone/>
              <a:defRPr/>
            </a:pPr>
            <a:r>
              <a:rPr lang="en-US" sz="2000" u="sng" dirty="0">
                <a:solidFill>
                  <a:srgbClr val="FF0000"/>
                </a:solidFill>
                <a:latin typeface="Andalus" pitchFamily="2" charset="-78"/>
                <a:cs typeface="Andalus" pitchFamily="2" charset="-78"/>
              </a:rPr>
              <a:t>Extend =&gt;</a:t>
            </a:r>
            <a:r>
              <a:rPr lang="en-US" sz="2000" dirty="0">
                <a:solidFill>
                  <a:srgbClr val="FF0000"/>
                </a:solidFill>
                <a:latin typeface="Andalus" pitchFamily="2" charset="-78"/>
                <a:cs typeface="Andalus" pitchFamily="2" charset="-78"/>
              </a:rPr>
              <a:t> </a:t>
            </a:r>
            <a:r>
              <a:rPr lang="en-US" sz="2000" dirty="0">
                <a:solidFill>
                  <a:srgbClr val="FF33CC"/>
                </a:solidFill>
                <a:latin typeface="Andalus" pitchFamily="2" charset="-78"/>
                <a:cs typeface="Andalus" pitchFamily="2" charset="-78"/>
              </a:rPr>
              <a:t>A</a:t>
            </a:r>
            <a:r>
              <a:rPr lang="en-US" sz="2000" dirty="0">
                <a:solidFill>
                  <a:srgbClr val="FF33CC"/>
                </a:solidFill>
              </a:rPr>
              <a:t> system </a:t>
            </a:r>
            <a:r>
              <a:rPr lang="en-US" sz="2000" i="1" u="sng" dirty="0">
                <a:solidFill>
                  <a:srgbClr val="FF33CC"/>
                </a:solidFill>
              </a:rPr>
              <a:t>without the added behavior </a:t>
            </a:r>
            <a:r>
              <a:rPr lang="en-US" sz="2000" dirty="0">
                <a:solidFill>
                  <a:srgbClr val="FF33CC"/>
                </a:solidFill>
              </a:rPr>
              <a:t>would be </a:t>
            </a:r>
            <a:r>
              <a:rPr lang="en-US" sz="2000" i="1" u="sng" dirty="0">
                <a:solidFill>
                  <a:srgbClr val="FF33CC"/>
                </a:solidFill>
              </a:rPr>
              <a:t>meaningful</a:t>
            </a:r>
            <a:r>
              <a:rPr lang="en-US" sz="2000" dirty="0">
                <a:solidFill>
                  <a:srgbClr val="FF33CC"/>
                </a:solidFill>
              </a:rPr>
              <a:t> (even if there is no intention to configure it that way).</a:t>
            </a:r>
          </a:p>
          <a:p>
            <a:pPr algn="just">
              <a:buClr>
                <a:srgbClr val="C00000"/>
              </a:buClr>
              <a:buFont typeface="Wingdings" panose="05000000000000000000" pitchFamily="2" charset="2"/>
              <a:buNone/>
              <a:defRPr/>
            </a:pPr>
            <a:endParaRPr lang="en-US" sz="2000" u="sng" dirty="0">
              <a:solidFill>
                <a:srgbClr val="FF0000"/>
              </a:solidFill>
              <a:latin typeface="Andalus" pitchFamily="2" charset="-78"/>
              <a:cs typeface="Andalus" pitchFamily="2" charset="-78"/>
            </a:endParaRPr>
          </a:p>
          <a:p>
            <a:pPr algn="just">
              <a:buClr>
                <a:srgbClr val="C00000"/>
              </a:buClr>
              <a:buFont typeface="Wingdings" panose="05000000000000000000" pitchFamily="2" charset="2"/>
              <a:buNone/>
              <a:defRPr/>
            </a:pPr>
            <a:endParaRPr lang="en-US" sz="2000" u="sng" dirty="0">
              <a:solidFill>
                <a:srgbClr val="FF33CC"/>
              </a:solidFill>
              <a:latin typeface="Andalus" pitchFamily="2" charset="-78"/>
              <a:cs typeface="Andalus" pitchFamily="2" charset="-78"/>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a:extLst>
              <a:ext uri="{FF2B5EF4-FFF2-40B4-BE49-F238E27FC236}">
                <a16:creationId xmlns:a16="http://schemas.microsoft.com/office/drawing/2014/main" id="{ED9A81B2-1C9F-42BD-BCA0-E38F19138355}"/>
              </a:ext>
            </a:extLst>
          </p:cNvPr>
          <p:cNvSpPr>
            <a:spLocks noGrp="1"/>
          </p:cNvSpPr>
          <p:nvPr>
            <p:ph type="title"/>
          </p:nvPr>
        </p:nvSpPr>
        <p:spPr/>
        <p:txBody>
          <a:bodyPr/>
          <a:lstStyle/>
          <a:p>
            <a:endParaRPr lang="en-US" altLang="en-US"/>
          </a:p>
        </p:txBody>
      </p:sp>
      <p:pic>
        <p:nvPicPr>
          <p:cNvPr id="11267" name="Picture 13">
            <a:extLst>
              <a:ext uri="{FF2B5EF4-FFF2-40B4-BE49-F238E27FC236}">
                <a16:creationId xmlns:a16="http://schemas.microsoft.com/office/drawing/2014/main" id="{1901D84C-D005-41E0-A81D-36AF4384A470}"/>
              </a:ext>
            </a:extLst>
          </p:cNvPr>
          <p:cNvPicPr>
            <a:picLocks noGrp="1" noChangeAspect="1" noChangeArrowheads="1"/>
          </p:cNvPicPr>
          <p:nvPr>
            <p:ph idx="1"/>
          </p:nvPr>
        </p:nvPicPr>
        <p:blipFill>
          <a:blip r:embed="rId2">
            <a:lum bright="-38000" contrast="80000"/>
            <a:extLst>
              <a:ext uri="{28A0092B-C50C-407E-A947-70E740481C1C}">
                <a14:useLocalDpi xmlns:a14="http://schemas.microsoft.com/office/drawing/2010/main" val="0"/>
              </a:ext>
            </a:extLst>
          </a:blip>
          <a:srcRect/>
          <a:stretch>
            <a:fillRect/>
          </a:stretch>
        </p:blipFill>
        <p:spPr>
          <a:xfrm>
            <a:off x="228600" y="228600"/>
            <a:ext cx="8686800" cy="6324600"/>
          </a:xfrm>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E7755-F751-42E8-BA21-5AA65B0A64D0}"/>
              </a:ext>
            </a:extLst>
          </p:cNvPr>
          <p:cNvSpPr>
            <a:spLocks noGrp="1"/>
          </p:cNvSpPr>
          <p:nvPr>
            <p:ph type="title"/>
          </p:nvPr>
        </p:nvSpPr>
        <p:spPr/>
        <p:txBody>
          <a:bodyPr/>
          <a:lstStyle/>
          <a:p>
            <a:pPr>
              <a:defRPr/>
            </a:pPr>
            <a:r>
              <a:rPr lang="en-US" b="1" u="dbl" dirty="0"/>
              <a:t>Procedural Sequence Models</a:t>
            </a:r>
            <a:br>
              <a:rPr lang="en-US" dirty="0"/>
            </a:br>
            <a:endParaRPr lang="en-US" dirty="0"/>
          </a:p>
        </p:txBody>
      </p:sp>
      <p:sp>
        <p:nvSpPr>
          <p:cNvPr id="94211" name="Content Placeholder 2">
            <a:extLst>
              <a:ext uri="{FF2B5EF4-FFF2-40B4-BE49-F238E27FC236}">
                <a16:creationId xmlns:a16="http://schemas.microsoft.com/office/drawing/2014/main" id="{82DDFFDB-5A91-4D1A-833D-B0352B77048F}"/>
              </a:ext>
            </a:extLst>
          </p:cNvPr>
          <p:cNvSpPr>
            <a:spLocks noGrp="1"/>
          </p:cNvSpPr>
          <p:nvPr>
            <p:ph idx="1"/>
          </p:nvPr>
        </p:nvSpPr>
        <p:spPr/>
        <p:txBody>
          <a:bodyPr/>
          <a:lstStyle/>
          <a:p>
            <a:pPr algn="just"/>
            <a:r>
              <a:rPr lang="en-US" altLang="en-US">
                <a:latin typeface="Agency FB" panose="020B0503020202020204" pitchFamily="34" charset="0"/>
              </a:rPr>
              <a:t>Most </a:t>
            </a:r>
            <a:r>
              <a:rPr lang="en-US" altLang="en-US" i="1">
                <a:solidFill>
                  <a:srgbClr val="7030A0"/>
                </a:solidFill>
                <a:latin typeface="Agency FB" panose="020B0503020202020204" pitchFamily="34" charset="0"/>
              </a:rPr>
              <a:t>implementations are </a:t>
            </a:r>
            <a:r>
              <a:rPr lang="en-US" altLang="en-US" i="1" u="sng">
                <a:solidFill>
                  <a:srgbClr val="7030A0"/>
                </a:solidFill>
                <a:latin typeface="Agency FB" panose="020B0503020202020204" pitchFamily="34" charset="0"/>
              </a:rPr>
              <a:t>procedural </a:t>
            </a:r>
            <a:r>
              <a:rPr lang="en-US" altLang="en-US">
                <a:latin typeface="Agency FB" panose="020B0503020202020204" pitchFamily="34" charset="0"/>
              </a:rPr>
              <a:t>and </a:t>
            </a:r>
            <a:r>
              <a:rPr lang="en-US" altLang="en-US">
                <a:solidFill>
                  <a:srgbClr val="FF33CC"/>
                </a:solidFill>
                <a:latin typeface="Agency FB" panose="020B0503020202020204" pitchFamily="34" charset="0"/>
              </a:rPr>
              <a:t>limit the number of objects that can execute at a time</a:t>
            </a:r>
            <a:r>
              <a:rPr lang="en-US" altLang="en-US">
                <a:solidFill>
                  <a:srgbClr val="7030A0"/>
                </a:solidFill>
                <a:latin typeface="Agency FB" panose="020B0503020202020204" pitchFamily="34" charset="0"/>
              </a:rPr>
              <a:t>.</a:t>
            </a:r>
            <a:r>
              <a:rPr lang="en-US" altLang="en-US">
                <a:latin typeface="Agency FB" panose="020B0503020202020204" pitchFamily="34" charset="0"/>
              </a:rPr>
              <a:t> The UML has elaborations for </a:t>
            </a:r>
            <a:r>
              <a:rPr lang="en-US" altLang="en-US">
                <a:solidFill>
                  <a:srgbClr val="FF33CC"/>
                </a:solidFill>
                <a:latin typeface="Agency FB" panose="020B0503020202020204" pitchFamily="34" charset="0"/>
              </a:rPr>
              <a:t>sequence diagrams to show procedure calls.</a:t>
            </a:r>
          </a:p>
          <a:p>
            <a:endParaRPr lang="en-US" altLang="en-US"/>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87A81B58-287A-4CB0-944E-6D8FF6D7DDAE}"/>
              </a:ext>
            </a:extLst>
          </p:cNvPr>
          <p:cNvSpPr>
            <a:spLocks noGrp="1"/>
          </p:cNvSpPr>
          <p:nvPr>
            <p:ph type="title"/>
          </p:nvPr>
        </p:nvSpPr>
        <p:spPr/>
        <p:txBody>
          <a:bodyPr/>
          <a:lstStyle/>
          <a:p>
            <a:r>
              <a:rPr lang="en-US" altLang="en-US" sz="2800" b="1" i="1"/>
              <a:t>Sequence Diagrams with </a:t>
            </a:r>
            <a:r>
              <a:rPr lang="en-US" altLang="en-US" sz="2800" b="1" i="1">
                <a:solidFill>
                  <a:srgbClr val="FF33CC"/>
                </a:solidFill>
              </a:rPr>
              <a:t>Passive Objects</a:t>
            </a:r>
            <a:endParaRPr lang="en-US" altLang="en-US" sz="2800">
              <a:solidFill>
                <a:srgbClr val="FF33CC"/>
              </a:solidFill>
            </a:endParaRPr>
          </a:p>
        </p:txBody>
      </p:sp>
      <p:sp>
        <p:nvSpPr>
          <p:cNvPr id="95235" name="Content Placeholder 2">
            <a:extLst>
              <a:ext uri="{FF2B5EF4-FFF2-40B4-BE49-F238E27FC236}">
                <a16:creationId xmlns:a16="http://schemas.microsoft.com/office/drawing/2014/main" id="{1457C99A-EAC7-4187-B6C6-35534125FAF6}"/>
              </a:ext>
            </a:extLst>
          </p:cNvPr>
          <p:cNvSpPr>
            <a:spLocks noGrp="1"/>
          </p:cNvSpPr>
          <p:nvPr>
            <p:ph idx="1"/>
          </p:nvPr>
        </p:nvSpPr>
        <p:spPr/>
        <p:txBody>
          <a:bodyPr/>
          <a:lstStyle/>
          <a:p>
            <a:pPr algn="just"/>
            <a:r>
              <a:rPr lang="en-US" altLang="en-US" sz="2800">
                <a:solidFill>
                  <a:srgbClr val="FF33CC"/>
                </a:solidFill>
                <a:latin typeface="Berlin Sans FB" panose="020E0602020502020306" pitchFamily="34" charset="0"/>
              </a:rPr>
              <a:t>With procedural code </a:t>
            </a:r>
            <a:r>
              <a:rPr lang="en-US" altLang="en-US" sz="2800">
                <a:solidFill>
                  <a:srgbClr val="0000FF"/>
                </a:solidFill>
                <a:latin typeface="Berlin Sans FB" panose="020E0602020502020306" pitchFamily="34" charset="0"/>
              </a:rPr>
              <a:t>all objects are not constantly active.</a:t>
            </a:r>
            <a:r>
              <a:rPr lang="en-US" altLang="en-US" sz="2800">
                <a:latin typeface="Berlin Sans FB" panose="020E0602020502020306" pitchFamily="34" charset="0"/>
              </a:rPr>
              <a:t> Most </a:t>
            </a:r>
            <a:r>
              <a:rPr lang="en-US" altLang="en-US" sz="2800">
                <a:solidFill>
                  <a:srgbClr val="0000FF"/>
                </a:solidFill>
                <a:latin typeface="Berlin Sans FB" panose="020E0602020502020306" pitchFamily="34" charset="0"/>
              </a:rPr>
              <a:t>objects </a:t>
            </a:r>
            <a:r>
              <a:rPr lang="en-US" altLang="en-US" sz="2800">
                <a:latin typeface="Berlin Sans FB" panose="020E0602020502020306" pitchFamily="34" charset="0"/>
              </a:rPr>
              <a:t>are </a:t>
            </a:r>
            <a:r>
              <a:rPr lang="en-US" altLang="en-US" sz="2800">
                <a:solidFill>
                  <a:srgbClr val="0000FF"/>
                </a:solidFill>
                <a:latin typeface="Berlin Sans FB" panose="020E0602020502020306" pitchFamily="34" charset="0"/>
              </a:rPr>
              <a:t>passive </a:t>
            </a:r>
            <a:r>
              <a:rPr lang="en-US" altLang="en-US" sz="2800">
                <a:latin typeface="Berlin Sans FB" panose="020E0602020502020306" pitchFamily="34" charset="0"/>
              </a:rPr>
              <a:t>and </a:t>
            </a:r>
            <a:r>
              <a:rPr lang="en-US" altLang="en-US" sz="2800" i="1" u="sng">
                <a:solidFill>
                  <a:srgbClr val="FF0000"/>
                </a:solidFill>
                <a:latin typeface="Berlin Sans FB" panose="020E0602020502020306" pitchFamily="34" charset="0"/>
              </a:rPr>
              <a:t>do not have their own threads of control</a:t>
            </a:r>
            <a:r>
              <a:rPr lang="en-US" altLang="en-US" sz="2800">
                <a:latin typeface="Berlin Sans FB" panose="020E0602020502020306" pitchFamily="34" charset="0"/>
              </a:rPr>
              <a:t>. </a:t>
            </a:r>
            <a:r>
              <a:rPr lang="en-US" altLang="en-US" sz="2800" u="sng">
                <a:solidFill>
                  <a:srgbClr val="FF33CC"/>
                </a:solidFill>
                <a:latin typeface="Berlin Sans FB" panose="020E0602020502020306" pitchFamily="34" charset="0"/>
              </a:rPr>
              <a:t>A passive object is not activated until it has been called.</a:t>
            </a:r>
            <a:r>
              <a:rPr lang="en-US" altLang="en-US" sz="2800">
                <a:latin typeface="Berlin Sans FB" panose="020E0602020502020306" pitchFamily="34" charset="0"/>
              </a:rPr>
              <a:t> Once the execution of an operation completes and control returns to the caller, the </a:t>
            </a:r>
            <a:r>
              <a:rPr lang="en-US" altLang="en-US" sz="2800" u="sng">
                <a:solidFill>
                  <a:srgbClr val="FF33CC"/>
                </a:solidFill>
                <a:latin typeface="Berlin Sans FB" panose="020E0602020502020306" pitchFamily="34" charset="0"/>
              </a:rPr>
              <a:t>passive object </a:t>
            </a:r>
            <a:r>
              <a:rPr lang="en-US" altLang="en-US" sz="2800">
                <a:solidFill>
                  <a:srgbClr val="FF0000"/>
                </a:solidFill>
                <a:latin typeface="Berlin Sans FB" panose="020E0602020502020306" pitchFamily="34" charset="0"/>
              </a:rPr>
              <a:t>becomes </a:t>
            </a:r>
            <a:r>
              <a:rPr lang="en-US" altLang="en-US" sz="2800" i="1" u="sng">
                <a:solidFill>
                  <a:srgbClr val="FF0000"/>
                </a:solidFill>
                <a:latin typeface="Berlin Sans FB" panose="020E0602020502020306" pitchFamily="34" charset="0"/>
              </a:rPr>
              <a:t>inactive</a:t>
            </a:r>
            <a:r>
              <a:rPr lang="en-US" altLang="en-US" sz="2800">
                <a:solidFill>
                  <a:srgbClr val="FF0000"/>
                </a:solidFill>
                <a:latin typeface="Berlin Sans FB" panose="020E0602020502020306" pitchFamily="34" charset="0"/>
              </a:rPr>
              <a:t>.</a:t>
            </a:r>
          </a:p>
          <a:p>
            <a:endParaRPr lang="en-US" altLang="en-US" sz="2800"/>
          </a:p>
          <a:p>
            <a:endParaRPr lang="en-US" altLang="en-US"/>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1D4F420D-D9C0-4483-B980-F9B5DA76AF3D}"/>
              </a:ext>
            </a:extLst>
          </p:cNvPr>
          <p:cNvSpPr>
            <a:spLocks noGrp="1"/>
          </p:cNvSpPr>
          <p:nvPr>
            <p:ph type="title"/>
          </p:nvPr>
        </p:nvSpPr>
        <p:spPr/>
        <p:txBody>
          <a:bodyPr/>
          <a:lstStyle/>
          <a:p>
            <a:endParaRPr lang="en-US" altLang="en-US"/>
          </a:p>
        </p:txBody>
      </p:sp>
      <p:sp>
        <p:nvSpPr>
          <p:cNvPr id="96259" name="Content Placeholder 2">
            <a:extLst>
              <a:ext uri="{FF2B5EF4-FFF2-40B4-BE49-F238E27FC236}">
                <a16:creationId xmlns:a16="http://schemas.microsoft.com/office/drawing/2014/main" id="{45D668EC-CD81-4E57-9459-CBB14DFB45EF}"/>
              </a:ext>
            </a:extLst>
          </p:cNvPr>
          <p:cNvSpPr>
            <a:spLocks noGrp="1"/>
          </p:cNvSpPr>
          <p:nvPr>
            <p:ph idx="1"/>
          </p:nvPr>
        </p:nvSpPr>
        <p:spPr>
          <a:xfrm>
            <a:off x="762000" y="152400"/>
            <a:ext cx="7696200" cy="6324600"/>
          </a:xfrm>
        </p:spPr>
        <p:txBody>
          <a:bodyPr/>
          <a:lstStyle/>
          <a:p>
            <a:pPr algn="just"/>
            <a:r>
              <a:rPr lang="en-US" altLang="en-US" sz="2000">
                <a:latin typeface="Berlin Sans FB" panose="020E0602020502020306" pitchFamily="34" charset="0"/>
              </a:rPr>
              <a:t>Figure below </a:t>
            </a:r>
            <a:r>
              <a:rPr lang="en-US" altLang="en-US" sz="2000">
                <a:solidFill>
                  <a:srgbClr val="FF0000"/>
                </a:solidFill>
                <a:latin typeface="Berlin Sans FB" panose="020E0602020502020306" pitchFamily="34" charset="0"/>
              </a:rPr>
              <a:t>computes the commission for a stock brokerage transaction</a:t>
            </a:r>
            <a:r>
              <a:rPr lang="en-US" altLang="en-US" sz="2000">
                <a:latin typeface="Berlin Sans FB" panose="020E0602020502020306" pitchFamily="34" charset="0"/>
              </a:rPr>
              <a:t>. The </a:t>
            </a:r>
            <a:r>
              <a:rPr lang="en-US" altLang="en-US" sz="2000">
                <a:solidFill>
                  <a:srgbClr val="0000FF"/>
                </a:solidFill>
                <a:latin typeface="Berlin Sans FB" panose="020E0602020502020306" pitchFamily="34" charset="0"/>
              </a:rPr>
              <a:t>transaction object </a:t>
            </a:r>
            <a:r>
              <a:rPr lang="en-US" altLang="en-US" sz="2000">
                <a:latin typeface="Berlin Sans FB" panose="020E0602020502020306" pitchFamily="34" charset="0"/>
              </a:rPr>
              <a:t>receives a request to compute its commission. It obtains the customer's service level from the </a:t>
            </a:r>
            <a:r>
              <a:rPr lang="en-US" altLang="en-US" sz="2000">
                <a:solidFill>
                  <a:srgbClr val="0000FF"/>
                </a:solidFill>
                <a:latin typeface="Berlin Sans FB" panose="020E0602020502020306" pitchFamily="34" charset="0"/>
              </a:rPr>
              <a:t>customer table,</a:t>
            </a:r>
            <a:r>
              <a:rPr lang="en-US" altLang="en-US" sz="2000">
                <a:latin typeface="Berlin Sans FB" panose="020E0602020502020306" pitchFamily="34" charset="0"/>
              </a:rPr>
              <a:t> then asks the </a:t>
            </a:r>
            <a:r>
              <a:rPr lang="en-US" altLang="en-US" sz="2000">
                <a:solidFill>
                  <a:srgbClr val="0000FF"/>
                </a:solidFill>
                <a:latin typeface="Berlin Sans FB" panose="020E0602020502020306" pitchFamily="34" charset="0"/>
              </a:rPr>
              <a:t>rate table </a:t>
            </a:r>
            <a:r>
              <a:rPr lang="en-US" altLang="en-US" sz="2000">
                <a:latin typeface="Berlin Sans FB" panose="020E0602020502020306" pitchFamily="34" charset="0"/>
              </a:rPr>
              <a:t>to compute the commission based on the service level, after which it returns the commission value to the </a:t>
            </a:r>
            <a:r>
              <a:rPr lang="en-US" altLang="en-US" sz="2000">
                <a:solidFill>
                  <a:srgbClr val="0000FF"/>
                </a:solidFill>
                <a:latin typeface="Berlin Sans FB" panose="020E0602020502020306" pitchFamily="34" charset="0"/>
              </a:rPr>
              <a:t>caller.</a:t>
            </a:r>
          </a:p>
          <a:p>
            <a:pPr>
              <a:buFont typeface="Wingdings" panose="05000000000000000000" pitchFamily="2" charset="2"/>
              <a:buNone/>
            </a:pPr>
            <a:endParaRPr lang="en-US" altLang="en-US"/>
          </a:p>
        </p:txBody>
      </p:sp>
      <p:pic>
        <p:nvPicPr>
          <p:cNvPr id="96260" name="Picture 3">
            <a:extLst>
              <a:ext uri="{FF2B5EF4-FFF2-40B4-BE49-F238E27FC236}">
                <a16:creationId xmlns:a16="http://schemas.microsoft.com/office/drawing/2014/main" id="{AE490722-C835-4E4B-8AB7-16E2389C067C}"/>
              </a:ext>
            </a:extLst>
          </p:cNvPr>
          <p:cNvPicPr>
            <a:picLocks noChangeAspect="1" noChangeArrowheads="1"/>
          </p:cNvPicPr>
          <p:nvPr/>
        </p:nvPicPr>
        <p:blipFill>
          <a:blip r:embed="rId2">
            <a:lum bright="-38000" contrast="72000"/>
            <a:extLst>
              <a:ext uri="{28A0092B-C50C-407E-A947-70E740481C1C}">
                <a14:useLocalDpi xmlns:a14="http://schemas.microsoft.com/office/drawing/2010/main" val="0"/>
              </a:ext>
            </a:extLst>
          </a:blip>
          <a:srcRect/>
          <a:stretch>
            <a:fillRect/>
          </a:stretch>
        </p:blipFill>
        <p:spPr bwMode="auto">
          <a:xfrm>
            <a:off x="762000" y="2057400"/>
            <a:ext cx="72390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5120F417-7DDC-4C4B-88D7-4B60962D278D}"/>
              </a:ext>
            </a:extLst>
          </p:cNvPr>
          <p:cNvSpPr>
            <a:spLocks noGrp="1"/>
          </p:cNvSpPr>
          <p:nvPr>
            <p:ph type="title"/>
          </p:nvPr>
        </p:nvSpPr>
        <p:spPr/>
        <p:txBody>
          <a:bodyPr/>
          <a:lstStyle/>
          <a:p>
            <a:endParaRPr lang="en-US" altLang="en-US"/>
          </a:p>
        </p:txBody>
      </p:sp>
      <p:sp>
        <p:nvSpPr>
          <p:cNvPr id="97283" name="Content Placeholder 2">
            <a:extLst>
              <a:ext uri="{FF2B5EF4-FFF2-40B4-BE49-F238E27FC236}">
                <a16:creationId xmlns:a16="http://schemas.microsoft.com/office/drawing/2014/main" id="{D6E2AE5E-5212-44D2-8089-E9BC64F02AA4}"/>
              </a:ext>
            </a:extLst>
          </p:cNvPr>
          <p:cNvSpPr>
            <a:spLocks noGrp="1"/>
          </p:cNvSpPr>
          <p:nvPr>
            <p:ph idx="1"/>
          </p:nvPr>
        </p:nvSpPr>
        <p:spPr/>
        <p:txBody>
          <a:bodyPr/>
          <a:lstStyle/>
          <a:p>
            <a:pPr algn="just"/>
            <a:r>
              <a:rPr lang="en-US" altLang="en-US" sz="2400">
                <a:latin typeface="Baskerville Old Face" panose="02020602080505020303" pitchFamily="18" charset="0"/>
              </a:rPr>
              <a:t>The </a:t>
            </a:r>
            <a:r>
              <a:rPr lang="en-US" altLang="en-US" sz="2400" u="sng">
                <a:solidFill>
                  <a:srgbClr val="0000FF"/>
                </a:solidFill>
                <a:latin typeface="Baskerville Old Face" panose="02020602080505020303" pitchFamily="18" charset="0"/>
              </a:rPr>
              <a:t>UML shows</a:t>
            </a:r>
            <a:r>
              <a:rPr lang="en-US" altLang="en-US" sz="2400">
                <a:solidFill>
                  <a:srgbClr val="0000FF"/>
                </a:solidFill>
                <a:latin typeface="Baskerville Old Face" panose="02020602080505020303" pitchFamily="18" charset="0"/>
              </a:rPr>
              <a:t> </a:t>
            </a:r>
            <a:r>
              <a:rPr lang="en-US" altLang="en-US" sz="2400">
                <a:latin typeface="Baskerville Old Face" panose="02020602080505020303" pitchFamily="18" charset="0"/>
              </a:rPr>
              <a:t>the </a:t>
            </a:r>
            <a:r>
              <a:rPr lang="en-US" altLang="en-US" sz="2400" u="sng">
                <a:solidFill>
                  <a:srgbClr val="0000FF"/>
                </a:solidFill>
                <a:latin typeface="Baskerville Old Face" panose="02020602080505020303" pitchFamily="18" charset="0"/>
              </a:rPr>
              <a:t>period of time</a:t>
            </a:r>
            <a:r>
              <a:rPr lang="en-US" altLang="en-US" sz="2400">
                <a:solidFill>
                  <a:srgbClr val="0000FF"/>
                </a:solidFill>
                <a:latin typeface="Baskerville Old Face" panose="02020602080505020303" pitchFamily="18" charset="0"/>
              </a:rPr>
              <a:t> </a:t>
            </a:r>
            <a:r>
              <a:rPr lang="en-US" altLang="en-US" sz="2400">
                <a:latin typeface="Baskerville Old Face" panose="02020602080505020303" pitchFamily="18" charset="0"/>
              </a:rPr>
              <a:t>for an object's execution as a </a:t>
            </a:r>
            <a:r>
              <a:rPr lang="en-US" altLang="en-US" sz="2400" b="1" i="1">
                <a:solidFill>
                  <a:srgbClr val="0000FF"/>
                </a:solidFill>
                <a:latin typeface="Baskerville Old Face" panose="02020602080505020303" pitchFamily="18" charset="0"/>
              </a:rPr>
              <a:t>thin rectangle</a:t>
            </a:r>
            <a:r>
              <a:rPr lang="en-US" altLang="en-US" sz="2400">
                <a:latin typeface="Baskerville Old Face" panose="02020602080505020303" pitchFamily="18" charset="0"/>
              </a:rPr>
              <a:t>. This is called the </a:t>
            </a:r>
            <a:r>
              <a:rPr lang="en-US" altLang="en-US" sz="2400" i="1" u="sng">
                <a:solidFill>
                  <a:srgbClr val="0000FF"/>
                </a:solidFill>
                <a:latin typeface="Baskerville Old Face" panose="02020602080505020303" pitchFamily="18" charset="0"/>
              </a:rPr>
              <a:t>activation </a:t>
            </a:r>
            <a:r>
              <a:rPr lang="en-US" altLang="en-US" sz="2400" i="1" u="sng">
                <a:solidFill>
                  <a:srgbClr val="C00000"/>
                </a:solidFill>
                <a:latin typeface="Baskerville Old Face" panose="02020602080505020303" pitchFamily="18" charset="0"/>
              </a:rPr>
              <a:t>or </a:t>
            </a:r>
            <a:r>
              <a:rPr lang="en-US" altLang="en-US" sz="2400" i="1" u="sng">
                <a:solidFill>
                  <a:srgbClr val="0000FF"/>
                </a:solidFill>
                <a:latin typeface="Baskerville Old Face" panose="02020602080505020303" pitchFamily="18" charset="0"/>
              </a:rPr>
              <a:t>focus of control</a:t>
            </a:r>
            <a:r>
              <a:rPr lang="en-US" altLang="en-US" sz="2400">
                <a:solidFill>
                  <a:srgbClr val="0000FF"/>
                </a:solidFill>
                <a:latin typeface="Baskerville Old Face" panose="02020602080505020303" pitchFamily="18" charset="0"/>
              </a:rPr>
              <a:t>.</a:t>
            </a:r>
            <a:r>
              <a:rPr lang="en-US" altLang="en-US" sz="2400">
                <a:latin typeface="Baskerville Old Face" panose="02020602080505020303" pitchFamily="18" charset="0"/>
              </a:rPr>
              <a:t> An </a:t>
            </a:r>
            <a:r>
              <a:rPr lang="en-US" altLang="en-US" sz="2400" i="1" u="sng">
                <a:solidFill>
                  <a:srgbClr val="0000FF"/>
                </a:solidFill>
                <a:latin typeface="Baskerville Old Face" panose="02020602080505020303" pitchFamily="18" charset="0"/>
              </a:rPr>
              <a:t>activation</a:t>
            </a:r>
            <a:r>
              <a:rPr lang="en-US" altLang="en-US" sz="2400">
                <a:latin typeface="Baskerville Old Face" panose="02020602080505020303" pitchFamily="18" charset="0"/>
              </a:rPr>
              <a:t> shows the </a:t>
            </a:r>
            <a:r>
              <a:rPr lang="en-US" altLang="en-US" sz="2400">
                <a:solidFill>
                  <a:srgbClr val="C00000"/>
                </a:solidFill>
                <a:latin typeface="Baskerville Old Face" panose="02020602080505020303" pitchFamily="18" charset="0"/>
              </a:rPr>
              <a:t>time period during which a call of a method is being processed, </a:t>
            </a:r>
            <a:r>
              <a:rPr lang="en-US" altLang="en-US" sz="2400">
                <a:solidFill>
                  <a:srgbClr val="FF33CC"/>
                </a:solidFill>
                <a:latin typeface="Baskerville Old Face" panose="02020602080505020303" pitchFamily="18" charset="0"/>
              </a:rPr>
              <a:t>including the time when the called method has invoked another operation</a:t>
            </a:r>
            <a:r>
              <a:rPr lang="en-US" altLang="en-US" sz="2400">
                <a:solidFill>
                  <a:srgbClr val="C00000"/>
                </a:solidFill>
                <a:latin typeface="Baskerville Old Face" panose="02020602080505020303" pitchFamily="18" charset="0"/>
              </a:rPr>
              <a:t>. </a:t>
            </a:r>
            <a:r>
              <a:rPr lang="en-US" altLang="en-US" sz="2400">
                <a:latin typeface="Baskerville Old Face" panose="02020602080505020303" pitchFamily="18" charset="0"/>
              </a:rPr>
              <a:t>The period of time when an </a:t>
            </a:r>
            <a:r>
              <a:rPr lang="en-US" altLang="en-US" sz="2400">
                <a:solidFill>
                  <a:srgbClr val="0000FF"/>
                </a:solidFill>
                <a:latin typeface="Baskerville Old Face" panose="02020602080505020303" pitchFamily="18" charset="0"/>
              </a:rPr>
              <a:t>object exists </a:t>
            </a:r>
            <a:r>
              <a:rPr lang="en-US" altLang="en-US" sz="2400" i="1">
                <a:solidFill>
                  <a:srgbClr val="FF0000"/>
                </a:solidFill>
                <a:latin typeface="Baskerville Old Face" panose="02020602080505020303" pitchFamily="18" charset="0"/>
              </a:rPr>
              <a:t>but is </a:t>
            </a:r>
            <a:r>
              <a:rPr lang="en-US" altLang="en-US" sz="2400" i="1" u="sng">
                <a:solidFill>
                  <a:srgbClr val="FF0000"/>
                </a:solidFill>
                <a:latin typeface="Baskerville Old Face" panose="02020602080505020303" pitchFamily="18" charset="0"/>
              </a:rPr>
              <a:t>not active </a:t>
            </a:r>
            <a:r>
              <a:rPr lang="en-US" altLang="en-US" sz="2400">
                <a:latin typeface="Baskerville Old Face" panose="02020602080505020303" pitchFamily="18" charset="0"/>
              </a:rPr>
              <a:t>is shown as a </a:t>
            </a:r>
            <a:r>
              <a:rPr lang="en-US" altLang="en-US" sz="2400" b="1" i="1">
                <a:solidFill>
                  <a:srgbClr val="0000FF"/>
                </a:solidFill>
                <a:latin typeface="Baskerville Old Face" panose="02020602080505020303" pitchFamily="18" charset="0"/>
              </a:rPr>
              <a:t>dashed line</a:t>
            </a:r>
            <a:r>
              <a:rPr lang="en-US" altLang="en-US" sz="2400">
                <a:solidFill>
                  <a:srgbClr val="0000FF"/>
                </a:solidFill>
                <a:latin typeface="Baskerville Old Face" panose="02020602080505020303" pitchFamily="18" charset="0"/>
              </a:rPr>
              <a:t>. </a:t>
            </a:r>
            <a:r>
              <a:rPr lang="en-US" altLang="en-US" sz="2400">
                <a:latin typeface="Baskerville Old Face" panose="02020602080505020303" pitchFamily="18" charset="0"/>
              </a:rPr>
              <a:t>The entire period during which the object exists is called the </a:t>
            </a:r>
            <a:r>
              <a:rPr lang="en-US" altLang="en-US" sz="2400" b="1" i="1">
                <a:solidFill>
                  <a:srgbClr val="0000FF"/>
                </a:solidFill>
                <a:latin typeface="Baskerville Old Face" panose="02020602080505020303" pitchFamily="18" charset="0"/>
              </a:rPr>
              <a:t>lifeline</a:t>
            </a:r>
            <a:r>
              <a:rPr lang="en-US" altLang="en-US" sz="2400">
                <a:latin typeface="Baskerville Old Face" panose="02020602080505020303" pitchFamily="18" charset="0"/>
              </a:rPr>
              <a:t>, as it shows the lifetime of the object.</a:t>
            </a:r>
          </a:p>
          <a:p>
            <a:endParaRPr lang="en-US" altLang="en-US"/>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3C0BB2D3-A690-4DF1-84E4-3C1EF27DC0F0}"/>
              </a:ext>
            </a:extLst>
          </p:cNvPr>
          <p:cNvSpPr>
            <a:spLocks noGrp="1"/>
          </p:cNvSpPr>
          <p:nvPr>
            <p:ph type="title"/>
          </p:nvPr>
        </p:nvSpPr>
        <p:spPr/>
        <p:txBody>
          <a:bodyPr/>
          <a:lstStyle/>
          <a:p>
            <a:r>
              <a:rPr lang="en-US" altLang="en-US" sz="2800" b="1" i="1"/>
              <a:t>Sequence Diagrams with </a:t>
            </a:r>
            <a:r>
              <a:rPr lang="en-US" altLang="en-US" sz="2800" b="1" i="1">
                <a:solidFill>
                  <a:srgbClr val="FF33CC"/>
                </a:solidFill>
              </a:rPr>
              <a:t>Transient Objects</a:t>
            </a:r>
            <a:endParaRPr lang="en-US" altLang="en-US" sz="2800">
              <a:solidFill>
                <a:srgbClr val="FF33CC"/>
              </a:solidFill>
            </a:endParaRPr>
          </a:p>
        </p:txBody>
      </p:sp>
      <p:sp>
        <p:nvSpPr>
          <p:cNvPr id="98307" name="Content Placeholder 2">
            <a:extLst>
              <a:ext uri="{FF2B5EF4-FFF2-40B4-BE49-F238E27FC236}">
                <a16:creationId xmlns:a16="http://schemas.microsoft.com/office/drawing/2014/main" id="{03D79BA3-DC87-492A-89CC-DA37AFCFF9C6}"/>
              </a:ext>
            </a:extLst>
          </p:cNvPr>
          <p:cNvSpPr>
            <a:spLocks noGrp="1"/>
          </p:cNvSpPr>
          <p:nvPr>
            <p:ph idx="1"/>
          </p:nvPr>
        </p:nvSpPr>
        <p:spPr/>
        <p:txBody>
          <a:bodyPr/>
          <a:lstStyle/>
          <a:p>
            <a:pPr algn="just"/>
            <a:r>
              <a:rPr lang="en-US" altLang="en-US">
                <a:latin typeface="Agency FB" panose="020B0503020202020204" pitchFamily="34" charset="0"/>
              </a:rPr>
              <a:t>An object that exists only in memory and disappears when the application terminates execution is a transient object (in contrast to persistent object).</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C2CC169D-3CF4-4653-930D-BC35A85240BA}"/>
              </a:ext>
            </a:extLst>
          </p:cNvPr>
          <p:cNvSpPr>
            <a:spLocks noGrp="1"/>
          </p:cNvSpPr>
          <p:nvPr>
            <p:ph type="title"/>
          </p:nvPr>
        </p:nvSpPr>
        <p:spPr/>
        <p:txBody>
          <a:bodyPr/>
          <a:lstStyle/>
          <a:p>
            <a:endParaRPr lang="en-US" altLang="en-US"/>
          </a:p>
        </p:txBody>
      </p:sp>
      <p:pic>
        <p:nvPicPr>
          <p:cNvPr id="99331" name="Picture 2">
            <a:extLst>
              <a:ext uri="{FF2B5EF4-FFF2-40B4-BE49-F238E27FC236}">
                <a16:creationId xmlns:a16="http://schemas.microsoft.com/office/drawing/2014/main" id="{9977C97C-31BB-420B-9EFF-B7CC4BA95CB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304800" y="228600"/>
            <a:ext cx="8458200" cy="5638800"/>
          </a:xfrm>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5DA73-F40B-422D-BE0D-5B1091A40865}"/>
              </a:ext>
            </a:extLst>
          </p:cNvPr>
          <p:cNvSpPr>
            <a:spLocks noGrp="1"/>
          </p:cNvSpPr>
          <p:nvPr>
            <p:ph type="title"/>
          </p:nvPr>
        </p:nvSpPr>
        <p:spPr/>
        <p:txBody>
          <a:bodyPr/>
          <a:lstStyle/>
          <a:p>
            <a:pPr>
              <a:defRPr/>
            </a:pPr>
            <a:r>
              <a:rPr lang="en-US" sz="2400" b="1" u="dbl" dirty="0"/>
              <a:t>Special Constructs for Activity Models</a:t>
            </a:r>
            <a:br>
              <a:rPr lang="en-US" sz="2400" dirty="0"/>
            </a:br>
            <a:endParaRPr lang="en-US" sz="2400" dirty="0"/>
          </a:p>
        </p:txBody>
      </p:sp>
      <p:sp>
        <p:nvSpPr>
          <p:cNvPr id="3" name="Content Placeholder 2">
            <a:extLst>
              <a:ext uri="{FF2B5EF4-FFF2-40B4-BE49-F238E27FC236}">
                <a16:creationId xmlns:a16="http://schemas.microsoft.com/office/drawing/2014/main" id="{11F93B96-9D35-4DDA-9674-51BABB8B9AD2}"/>
              </a:ext>
            </a:extLst>
          </p:cNvPr>
          <p:cNvSpPr>
            <a:spLocks noGrp="1"/>
          </p:cNvSpPr>
          <p:nvPr>
            <p:ph idx="1"/>
          </p:nvPr>
        </p:nvSpPr>
        <p:spPr/>
        <p:txBody>
          <a:bodyPr/>
          <a:lstStyle/>
          <a:p>
            <a:pPr algn="just">
              <a:defRPr/>
            </a:pPr>
            <a:r>
              <a:rPr lang="en-US" sz="2400" dirty="0">
                <a:latin typeface="Berlin Sans FB" pitchFamily="34" charset="0"/>
              </a:rPr>
              <a:t>Activity diagrams have </a:t>
            </a:r>
            <a:r>
              <a:rPr lang="en-US" sz="2400" dirty="0">
                <a:solidFill>
                  <a:srgbClr val="0000FF"/>
                </a:solidFill>
                <a:latin typeface="Berlin Sans FB" pitchFamily="34" charset="0"/>
              </a:rPr>
              <a:t>additional notation </a:t>
            </a:r>
            <a:r>
              <a:rPr lang="en-US" sz="2400" dirty="0">
                <a:latin typeface="Berlin Sans FB" pitchFamily="34" charset="0"/>
              </a:rPr>
              <a:t>that is useful for </a:t>
            </a:r>
            <a:r>
              <a:rPr lang="en-US" sz="2400" dirty="0">
                <a:solidFill>
                  <a:srgbClr val="0000FF"/>
                </a:solidFill>
                <a:latin typeface="Berlin Sans FB" pitchFamily="34" charset="0"/>
              </a:rPr>
              <a:t>large and complex </a:t>
            </a:r>
            <a:r>
              <a:rPr lang="en-US" sz="2400" dirty="0">
                <a:latin typeface="Berlin Sans FB" pitchFamily="34" charset="0"/>
              </a:rPr>
              <a:t>applications.  They are:</a:t>
            </a:r>
          </a:p>
          <a:p>
            <a:pPr algn="just">
              <a:buFont typeface="Wingdings" panose="05000000000000000000" pitchFamily="2" charset="2"/>
              <a:buNone/>
              <a:defRPr/>
            </a:pPr>
            <a:endParaRPr lang="en-US" sz="2400" dirty="0">
              <a:latin typeface="Berlin Sans FB" pitchFamily="34" charset="0"/>
            </a:endParaRPr>
          </a:p>
          <a:p>
            <a:pPr marL="457200" indent="-457200" algn="just">
              <a:buClr>
                <a:srgbClr val="0000FF"/>
              </a:buClr>
              <a:buFont typeface="+mj-lt"/>
              <a:buAutoNum type="arabicPeriod"/>
              <a:defRPr/>
            </a:pPr>
            <a:r>
              <a:rPr lang="en-US" sz="2800" b="1" i="1" dirty="0">
                <a:solidFill>
                  <a:srgbClr val="0000FF"/>
                </a:solidFill>
              </a:rPr>
              <a:t>Sending and Receiving Signals</a:t>
            </a:r>
            <a:endParaRPr lang="en-US" sz="2800" dirty="0">
              <a:solidFill>
                <a:srgbClr val="0000FF"/>
              </a:solidFill>
            </a:endParaRPr>
          </a:p>
          <a:p>
            <a:pPr marL="457200" indent="-457200" algn="just">
              <a:buClr>
                <a:srgbClr val="0000FF"/>
              </a:buClr>
              <a:buFont typeface="+mj-lt"/>
              <a:buAutoNum type="arabicPeriod"/>
              <a:defRPr/>
            </a:pPr>
            <a:r>
              <a:rPr lang="en-US" sz="2800" b="1" i="1" dirty="0" err="1">
                <a:solidFill>
                  <a:srgbClr val="0000FF"/>
                </a:solidFill>
              </a:rPr>
              <a:t>Swimlanes</a:t>
            </a:r>
            <a:endParaRPr lang="en-US" sz="2800" dirty="0">
              <a:solidFill>
                <a:srgbClr val="0000FF"/>
              </a:solidFill>
            </a:endParaRPr>
          </a:p>
          <a:p>
            <a:pPr marL="457200" indent="-457200" algn="just">
              <a:buClr>
                <a:srgbClr val="0000FF"/>
              </a:buClr>
              <a:buFont typeface="+mj-lt"/>
              <a:buAutoNum type="arabicPeriod"/>
              <a:defRPr/>
            </a:pPr>
            <a:r>
              <a:rPr lang="en-US" sz="2800" b="1" i="1" dirty="0">
                <a:solidFill>
                  <a:srgbClr val="0000FF"/>
                </a:solidFill>
              </a:rPr>
              <a:t>Object Flows</a:t>
            </a:r>
            <a:endParaRPr lang="en-US" sz="2800" dirty="0">
              <a:solidFill>
                <a:srgbClr val="0000FF"/>
              </a:solidFill>
            </a:endParaRPr>
          </a:p>
          <a:p>
            <a:pPr algn="just">
              <a:defRPr/>
            </a:pPr>
            <a:endParaRPr lang="en-US" sz="2400" dirty="0">
              <a:latin typeface="Berlin Sans FB" pitchFamily="34" charset="0"/>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74874544-6833-4B19-80F1-C1C54CD7304B}"/>
              </a:ext>
            </a:extLst>
          </p:cNvPr>
          <p:cNvSpPr>
            <a:spLocks noGrp="1"/>
          </p:cNvSpPr>
          <p:nvPr>
            <p:ph type="title"/>
          </p:nvPr>
        </p:nvSpPr>
        <p:spPr/>
        <p:txBody>
          <a:bodyPr/>
          <a:lstStyle/>
          <a:p>
            <a:pPr marL="457200" indent="-457200"/>
            <a:r>
              <a:rPr lang="en-US" altLang="en-US" sz="3600" b="1" i="1">
                <a:solidFill>
                  <a:srgbClr val="0000FF"/>
                </a:solidFill>
              </a:rPr>
              <a:t>Sending and Receiving Signals</a:t>
            </a:r>
            <a:endParaRPr lang="en-US" altLang="en-US" sz="3600">
              <a:solidFill>
                <a:srgbClr val="0000FF"/>
              </a:solidFill>
            </a:endParaRPr>
          </a:p>
        </p:txBody>
      </p:sp>
      <p:sp>
        <p:nvSpPr>
          <p:cNvPr id="101379" name="Content Placeholder 2">
            <a:extLst>
              <a:ext uri="{FF2B5EF4-FFF2-40B4-BE49-F238E27FC236}">
                <a16:creationId xmlns:a16="http://schemas.microsoft.com/office/drawing/2014/main" id="{49E86F8B-AC96-47B7-A91D-AD2E355E669F}"/>
              </a:ext>
            </a:extLst>
          </p:cNvPr>
          <p:cNvSpPr>
            <a:spLocks noGrp="1"/>
          </p:cNvSpPr>
          <p:nvPr>
            <p:ph idx="1"/>
          </p:nvPr>
        </p:nvSpPr>
        <p:spPr/>
        <p:txBody>
          <a:bodyPr/>
          <a:lstStyle/>
          <a:p>
            <a:r>
              <a:rPr lang="en-US" altLang="en-US" sz="2400">
                <a:solidFill>
                  <a:srgbClr val="0000FF"/>
                </a:solidFill>
                <a:latin typeface="Baskerville Old Face" panose="02020602080505020303" pitchFamily="18" charset="0"/>
              </a:rPr>
              <a:t>Workstation turned on:</a:t>
            </a:r>
          </a:p>
          <a:p>
            <a:pPr>
              <a:buFont typeface="Wingdings" panose="05000000000000000000" pitchFamily="2" charset="2"/>
              <a:buNone/>
            </a:pPr>
            <a:endParaRPr lang="en-US" altLang="en-US" sz="2400">
              <a:solidFill>
                <a:srgbClr val="0000FF"/>
              </a:solidFill>
              <a:latin typeface="Baskerville Old Face" panose="02020602080505020303" pitchFamily="18" charset="0"/>
            </a:endParaRPr>
          </a:p>
        </p:txBody>
      </p:sp>
      <p:pic>
        <p:nvPicPr>
          <p:cNvPr id="101380" name="Picture 3">
            <a:extLst>
              <a:ext uri="{FF2B5EF4-FFF2-40B4-BE49-F238E27FC236}">
                <a16:creationId xmlns:a16="http://schemas.microsoft.com/office/drawing/2014/main" id="{74645DDF-47B3-4C76-9460-6288B180B7D5}"/>
              </a:ext>
            </a:extLst>
          </p:cNvPr>
          <p:cNvPicPr>
            <a:picLocks noChangeAspect="1" noChangeArrowheads="1"/>
          </p:cNvPicPr>
          <p:nvPr/>
        </p:nvPicPr>
        <p:blipFill>
          <a:blip r:embed="rId2">
            <a:lum bright="-28000" contrast="44000"/>
            <a:extLst>
              <a:ext uri="{28A0092B-C50C-407E-A947-70E740481C1C}">
                <a14:useLocalDpi xmlns:a14="http://schemas.microsoft.com/office/drawing/2010/main" val="0"/>
              </a:ext>
            </a:extLst>
          </a:blip>
          <a:srcRect/>
          <a:stretch>
            <a:fillRect/>
          </a:stretch>
        </p:blipFill>
        <p:spPr bwMode="auto">
          <a:xfrm>
            <a:off x="1219200" y="1981200"/>
            <a:ext cx="6096000"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1381" name="TextBox 4">
            <a:extLst>
              <a:ext uri="{FF2B5EF4-FFF2-40B4-BE49-F238E27FC236}">
                <a16:creationId xmlns:a16="http://schemas.microsoft.com/office/drawing/2014/main" id="{F81527D5-E6D2-4521-A425-5C692A6911C6}"/>
              </a:ext>
            </a:extLst>
          </p:cNvPr>
          <p:cNvSpPr txBox="1">
            <a:spLocks noChangeArrowheads="1"/>
          </p:cNvSpPr>
          <p:nvPr/>
        </p:nvSpPr>
        <p:spPr bwMode="auto">
          <a:xfrm>
            <a:off x="5181600" y="2286000"/>
            <a:ext cx="19812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a:t>sending of a signal as a </a:t>
            </a:r>
            <a:r>
              <a:rPr lang="en-US" altLang="en-US" b="1" i="1">
                <a:solidFill>
                  <a:srgbClr val="FF0000"/>
                </a:solidFill>
              </a:rPr>
              <a:t>convex pentagon</a:t>
            </a:r>
            <a:endParaRPr lang="en-US" altLang="en-US">
              <a:solidFill>
                <a:srgbClr val="FF0000"/>
              </a:solidFill>
            </a:endParaRPr>
          </a:p>
        </p:txBody>
      </p:sp>
      <p:sp>
        <p:nvSpPr>
          <p:cNvPr id="101382" name="TextBox 5">
            <a:extLst>
              <a:ext uri="{FF2B5EF4-FFF2-40B4-BE49-F238E27FC236}">
                <a16:creationId xmlns:a16="http://schemas.microsoft.com/office/drawing/2014/main" id="{774E1400-DE01-445C-9A4F-2132280476A7}"/>
              </a:ext>
            </a:extLst>
          </p:cNvPr>
          <p:cNvSpPr txBox="1">
            <a:spLocks noChangeArrowheads="1"/>
          </p:cNvSpPr>
          <p:nvPr/>
        </p:nvSpPr>
        <p:spPr bwMode="auto">
          <a:xfrm>
            <a:off x="6858000" y="4495800"/>
            <a:ext cx="16764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a:t>receiving of a signal as a </a:t>
            </a:r>
            <a:r>
              <a:rPr lang="en-US" altLang="en-US" b="1" i="1">
                <a:solidFill>
                  <a:srgbClr val="FF0000"/>
                </a:solidFill>
              </a:rPr>
              <a:t>concave pentagon</a:t>
            </a: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Title 1">
            <a:extLst>
              <a:ext uri="{FF2B5EF4-FFF2-40B4-BE49-F238E27FC236}">
                <a16:creationId xmlns:a16="http://schemas.microsoft.com/office/drawing/2014/main" id="{0A71AE60-6731-4553-B2B3-CA170C47F4C3}"/>
              </a:ext>
            </a:extLst>
          </p:cNvPr>
          <p:cNvSpPr>
            <a:spLocks noGrp="1"/>
          </p:cNvSpPr>
          <p:nvPr>
            <p:ph type="title"/>
          </p:nvPr>
        </p:nvSpPr>
        <p:spPr/>
        <p:txBody>
          <a:bodyPr/>
          <a:lstStyle/>
          <a:p>
            <a:r>
              <a:rPr lang="en-US" altLang="en-US" sz="3600" b="1" i="1">
                <a:solidFill>
                  <a:srgbClr val="0000FF"/>
                </a:solidFill>
              </a:rPr>
              <a:t>Swimlanes</a:t>
            </a:r>
          </a:p>
        </p:txBody>
      </p:sp>
      <p:sp>
        <p:nvSpPr>
          <p:cNvPr id="102403" name="Content Placeholder 2">
            <a:extLst>
              <a:ext uri="{FF2B5EF4-FFF2-40B4-BE49-F238E27FC236}">
                <a16:creationId xmlns:a16="http://schemas.microsoft.com/office/drawing/2014/main" id="{5C98C54C-5A84-45FD-81C6-E25F5EFB86D7}"/>
              </a:ext>
            </a:extLst>
          </p:cNvPr>
          <p:cNvSpPr>
            <a:spLocks noGrp="1"/>
          </p:cNvSpPr>
          <p:nvPr>
            <p:ph idx="1"/>
          </p:nvPr>
        </p:nvSpPr>
        <p:spPr/>
        <p:txBody>
          <a:bodyPr/>
          <a:lstStyle/>
          <a:p>
            <a:pPr algn="just"/>
            <a:r>
              <a:rPr lang="en-US" altLang="en-US">
                <a:latin typeface="Agency FB" panose="020B0503020202020204" pitchFamily="34" charset="0"/>
              </a:rPr>
              <a:t>In a business model, it is often useful to know </a:t>
            </a:r>
            <a:r>
              <a:rPr lang="en-US" altLang="en-US">
                <a:solidFill>
                  <a:srgbClr val="FF33CC"/>
                </a:solidFill>
                <a:latin typeface="Agency FB" panose="020B0503020202020204" pitchFamily="34" charset="0"/>
              </a:rPr>
              <a:t>which </a:t>
            </a:r>
            <a:r>
              <a:rPr lang="en-US" altLang="en-US" u="sng">
                <a:solidFill>
                  <a:srgbClr val="FF33CC"/>
                </a:solidFill>
                <a:latin typeface="Agency FB" panose="020B0503020202020204" pitchFamily="34" charset="0"/>
              </a:rPr>
              <a:t>human </a:t>
            </a:r>
            <a:r>
              <a:rPr lang="en-US" altLang="en-US" u="sng">
                <a:solidFill>
                  <a:srgbClr val="0000FF"/>
                </a:solidFill>
                <a:latin typeface="Agency FB" panose="020B0503020202020204" pitchFamily="34" charset="0"/>
              </a:rPr>
              <a:t>organization</a:t>
            </a:r>
            <a:r>
              <a:rPr lang="en-US" altLang="en-US" u="sng">
                <a:solidFill>
                  <a:srgbClr val="FF33CC"/>
                </a:solidFill>
                <a:latin typeface="Agency FB" panose="020B0503020202020204" pitchFamily="34" charset="0"/>
              </a:rPr>
              <a:t> is responsible for an activity</a:t>
            </a:r>
            <a:r>
              <a:rPr lang="en-US" altLang="en-US">
                <a:latin typeface="Agency FB" panose="020B0503020202020204" pitchFamily="34" charset="0"/>
              </a:rPr>
              <a:t>. Sales, finance, marketing, and purchasing are </a:t>
            </a:r>
            <a:r>
              <a:rPr lang="en-US" altLang="en-US" u="sng">
                <a:solidFill>
                  <a:srgbClr val="0000FF"/>
                </a:solidFill>
                <a:latin typeface="Agency FB" panose="020B0503020202020204" pitchFamily="34" charset="0"/>
              </a:rPr>
              <a:t>examples of organizations</a:t>
            </a:r>
            <a:r>
              <a:rPr lang="en-US" altLang="en-US">
                <a:latin typeface="Agency FB" panose="020B0503020202020204" pitchFamily="34" charset="0"/>
              </a:rPr>
              <a:t>. </a:t>
            </a:r>
            <a:r>
              <a:rPr lang="en-US" altLang="en-US" sz="2400">
                <a:solidFill>
                  <a:srgbClr val="0000FF"/>
                </a:solidFill>
                <a:latin typeface="Berlin Sans FB" panose="020E0602020502020306" pitchFamily="34" charset="0"/>
              </a:rPr>
              <a:t>When the design </a:t>
            </a:r>
            <a:r>
              <a:rPr lang="en-US" altLang="en-US" sz="2400">
                <a:latin typeface="Berlin Sans FB" panose="020E0602020502020306" pitchFamily="34" charset="0"/>
              </a:rPr>
              <a:t>of the system is </a:t>
            </a:r>
            <a:r>
              <a:rPr lang="en-US" altLang="en-US" sz="2400">
                <a:solidFill>
                  <a:srgbClr val="0000FF"/>
                </a:solidFill>
                <a:latin typeface="Berlin Sans FB" panose="020E0602020502020306" pitchFamily="34" charset="0"/>
              </a:rPr>
              <a:t>complete</a:t>
            </a:r>
            <a:r>
              <a:rPr lang="en-US" altLang="en-US" sz="2400">
                <a:latin typeface="Berlin Sans FB" panose="020E0602020502020306" pitchFamily="34" charset="0"/>
              </a:rPr>
              <a:t>, the activity will be assigned to a </a:t>
            </a:r>
            <a:r>
              <a:rPr lang="en-US" altLang="en-US" sz="2400">
                <a:solidFill>
                  <a:srgbClr val="0000FF"/>
                </a:solidFill>
                <a:latin typeface="Berlin Sans FB" panose="020E0602020502020306" pitchFamily="34" charset="0"/>
              </a:rPr>
              <a:t>person</a:t>
            </a:r>
            <a:r>
              <a:rPr lang="en-US" altLang="en-US">
                <a:latin typeface="Agency FB" panose="020B0503020202020204" pitchFamily="34" charset="0"/>
              </a:rPr>
              <a:t>, but </a:t>
            </a:r>
            <a:r>
              <a:rPr lang="en-US" altLang="en-US" u="sng">
                <a:solidFill>
                  <a:srgbClr val="0000FF"/>
                </a:solidFill>
                <a:latin typeface="Agency FB" panose="020B0503020202020204" pitchFamily="34" charset="0"/>
              </a:rPr>
              <a:t>at a high level</a:t>
            </a:r>
            <a:r>
              <a:rPr lang="en-US" altLang="en-US">
                <a:latin typeface="Agency FB" panose="020B0503020202020204" pitchFamily="34" charset="0"/>
              </a:rPr>
              <a:t> it is sufficient to </a:t>
            </a:r>
            <a:r>
              <a:rPr lang="en-US" altLang="en-US">
                <a:solidFill>
                  <a:srgbClr val="FF33CC"/>
                </a:solidFill>
                <a:latin typeface="Agency FB" panose="020B0503020202020204" pitchFamily="34" charset="0"/>
              </a:rPr>
              <a:t>partition the activities among organizations.</a:t>
            </a:r>
          </a:p>
          <a:p>
            <a:endParaRPr lang="en-US" altLang="en-US"/>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Title 1">
            <a:extLst>
              <a:ext uri="{FF2B5EF4-FFF2-40B4-BE49-F238E27FC236}">
                <a16:creationId xmlns:a16="http://schemas.microsoft.com/office/drawing/2014/main" id="{EED77022-8209-4BAD-80DE-EC3404B120E9}"/>
              </a:ext>
            </a:extLst>
          </p:cNvPr>
          <p:cNvSpPr>
            <a:spLocks noGrp="1"/>
          </p:cNvSpPr>
          <p:nvPr>
            <p:ph type="title"/>
          </p:nvPr>
        </p:nvSpPr>
        <p:spPr/>
        <p:txBody>
          <a:bodyPr/>
          <a:lstStyle/>
          <a:p>
            <a:endParaRPr lang="en-US" altLang="en-US"/>
          </a:p>
        </p:txBody>
      </p:sp>
      <p:sp>
        <p:nvSpPr>
          <p:cNvPr id="103427" name="Content Placeholder 2">
            <a:extLst>
              <a:ext uri="{FF2B5EF4-FFF2-40B4-BE49-F238E27FC236}">
                <a16:creationId xmlns:a16="http://schemas.microsoft.com/office/drawing/2014/main" id="{D90305E3-1942-4E21-B923-50059EED29D3}"/>
              </a:ext>
            </a:extLst>
          </p:cNvPr>
          <p:cNvSpPr>
            <a:spLocks noGrp="1"/>
          </p:cNvSpPr>
          <p:nvPr>
            <p:ph idx="1"/>
          </p:nvPr>
        </p:nvSpPr>
        <p:spPr>
          <a:xfrm>
            <a:off x="762000" y="381000"/>
            <a:ext cx="7696200" cy="5486400"/>
          </a:xfrm>
        </p:spPr>
        <p:txBody>
          <a:bodyPr/>
          <a:lstStyle/>
          <a:p>
            <a:pPr algn="just"/>
            <a:r>
              <a:rPr lang="en-US" altLang="en-US" sz="2800">
                <a:latin typeface="Agency FB" panose="020B0503020202020204" pitchFamily="34" charset="0"/>
              </a:rPr>
              <a:t>Such a </a:t>
            </a:r>
            <a:r>
              <a:rPr lang="en-US" altLang="en-US" sz="2800" u="sng">
                <a:solidFill>
                  <a:srgbClr val="FF33CC"/>
                </a:solidFill>
                <a:latin typeface="Agency FB" panose="020B0503020202020204" pitchFamily="34" charset="0"/>
              </a:rPr>
              <a:t>partitioning</a:t>
            </a:r>
            <a:r>
              <a:rPr lang="en-US" altLang="en-US" sz="2800" u="sng">
                <a:latin typeface="Agency FB" panose="020B0503020202020204" pitchFamily="34" charset="0"/>
              </a:rPr>
              <a:t> </a:t>
            </a:r>
            <a:r>
              <a:rPr lang="en-US" altLang="en-US" sz="2800">
                <a:latin typeface="Agency FB" panose="020B0503020202020204" pitchFamily="34" charset="0"/>
              </a:rPr>
              <a:t>can be shown with an activity diagram by </a:t>
            </a:r>
            <a:r>
              <a:rPr lang="en-US" altLang="en-US" sz="2800" u="sng">
                <a:solidFill>
                  <a:srgbClr val="FF33CC"/>
                </a:solidFill>
                <a:latin typeface="Agency FB" panose="020B0503020202020204" pitchFamily="34" charset="0"/>
              </a:rPr>
              <a:t>dividing it into </a:t>
            </a:r>
            <a:r>
              <a:rPr lang="en-US" altLang="en-US" sz="2800" b="1" i="1">
                <a:solidFill>
                  <a:srgbClr val="FF33CC"/>
                </a:solidFill>
                <a:latin typeface="Agency FB" panose="020B0503020202020204" pitchFamily="34" charset="0"/>
              </a:rPr>
              <a:t>columns</a:t>
            </a:r>
            <a:r>
              <a:rPr lang="en-US" altLang="en-US" sz="2800" u="sng">
                <a:solidFill>
                  <a:srgbClr val="FF33CC"/>
                </a:solidFill>
                <a:latin typeface="Agency FB" panose="020B0503020202020204" pitchFamily="34" charset="0"/>
              </a:rPr>
              <a:t> and </a:t>
            </a:r>
            <a:r>
              <a:rPr lang="en-US" altLang="en-US" sz="2800" b="1" i="1">
                <a:solidFill>
                  <a:srgbClr val="FF33CC"/>
                </a:solidFill>
                <a:latin typeface="Agency FB" panose="020B0503020202020204" pitchFamily="34" charset="0"/>
              </a:rPr>
              <a:t>lines</a:t>
            </a:r>
            <a:r>
              <a:rPr lang="en-US" altLang="en-US" sz="2800">
                <a:latin typeface="Agency FB" panose="020B0503020202020204" pitchFamily="34" charset="0"/>
              </a:rPr>
              <a:t>. Each </a:t>
            </a:r>
            <a:r>
              <a:rPr lang="en-US" altLang="en-US" sz="2800" b="1" i="1">
                <a:solidFill>
                  <a:srgbClr val="FF33CC"/>
                </a:solidFill>
                <a:latin typeface="Agency FB" panose="020B0503020202020204" pitchFamily="34" charset="0"/>
              </a:rPr>
              <a:t>column</a:t>
            </a:r>
            <a:r>
              <a:rPr lang="en-US" altLang="en-US" sz="2800">
                <a:solidFill>
                  <a:srgbClr val="FF33CC"/>
                </a:solidFill>
                <a:latin typeface="Agency FB" panose="020B0503020202020204" pitchFamily="34" charset="0"/>
              </a:rPr>
              <a:t> </a:t>
            </a:r>
            <a:r>
              <a:rPr lang="en-US" altLang="en-US" sz="2800">
                <a:latin typeface="Agency FB" panose="020B0503020202020204" pitchFamily="34" charset="0"/>
              </a:rPr>
              <a:t>is called a </a:t>
            </a:r>
            <a:r>
              <a:rPr lang="en-US" altLang="en-US" sz="2800" b="1" i="1">
                <a:solidFill>
                  <a:srgbClr val="FF33CC"/>
                </a:solidFill>
                <a:latin typeface="Agency FB" panose="020B0503020202020204" pitchFamily="34" charset="0"/>
              </a:rPr>
              <a:t>swimlane </a:t>
            </a:r>
            <a:r>
              <a:rPr lang="en-US" altLang="en-US" sz="2800">
                <a:latin typeface="Agency FB" panose="020B0503020202020204" pitchFamily="34" charset="0"/>
              </a:rPr>
              <a:t>by analogy to a swimming pool. Placing an activity within a particular swimlane </a:t>
            </a:r>
            <a:r>
              <a:rPr lang="en-US" altLang="en-US" sz="2800" b="1" i="1">
                <a:solidFill>
                  <a:srgbClr val="FF33CC"/>
                </a:solidFill>
                <a:latin typeface="Agency FB" panose="020B0503020202020204" pitchFamily="34" charset="0"/>
              </a:rPr>
              <a:t>indicates</a:t>
            </a:r>
            <a:r>
              <a:rPr lang="en-US" altLang="en-US" sz="2800">
                <a:latin typeface="Agency FB" panose="020B0503020202020204" pitchFamily="34" charset="0"/>
              </a:rPr>
              <a:t> that it is performed by a </a:t>
            </a:r>
            <a:r>
              <a:rPr lang="en-US" altLang="en-US" sz="2800">
                <a:solidFill>
                  <a:srgbClr val="0000FF"/>
                </a:solidFill>
                <a:latin typeface="Agency FB" panose="020B0503020202020204" pitchFamily="34" charset="0"/>
              </a:rPr>
              <a:t>person or persons </a:t>
            </a:r>
            <a:r>
              <a:rPr lang="en-US" altLang="en-US" sz="2800">
                <a:latin typeface="Agency FB" panose="020B0503020202020204" pitchFamily="34" charset="0"/>
              </a:rPr>
              <a:t>within the organization. </a:t>
            </a:r>
            <a:r>
              <a:rPr lang="en-US" altLang="en-US" sz="2800" b="1" i="1">
                <a:solidFill>
                  <a:srgbClr val="FF33CC"/>
                </a:solidFill>
                <a:latin typeface="Agency FB" panose="020B0503020202020204" pitchFamily="34" charset="0"/>
              </a:rPr>
              <a:t>Lines</a:t>
            </a:r>
            <a:r>
              <a:rPr lang="en-US" altLang="en-US" sz="2800">
                <a:latin typeface="Agency FB" panose="020B0503020202020204" pitchFamily="34" charset="0"/>
              </a:rPr>
              <a:t> across swimlane boundaries indicate </a:t>
            </a:r>
            <a:r>
              <a:rPr lang="en-US" altLang="en-US" sz="2800">
                <a:solidFill>
                  <a:srgbClr val="FF33CC"/>
                </a:solidFill>
                <a:latin typeface="Agency FB" panose="020B0503020202020204" pitchFamily="34" charset="0"/>
              </a:rPr>
              <a:t>interactions </a:t>
            </a:r>
            <a:r>
              <a:rPr lang="en-US" altLang="en-US" sz="2800" u="sng">
                <a:solidFill>
                  <a:srgbClr val="0000FF"/>
                </a:solidFill>
                <a:latin typeface="Agency FB" panose="020B0503020202020204" pitchFamily="34" charset="0"/>
              </a:rPr>
              <a:t>among different </a:t>
            </a:r>
            <a:r>
              <a:rPr lang="en-US" altLang="en-US" sz="2800">
                <a:solidFill>
                  <a:srgbClr val="0000FF"/>
                </a:solidFill>
                <a:latin typeface="Agency FB" panose="020B0503020202020204" pitchFamily="34" charset="0"/>
              </a:rPr>
              <a:t>organizations</a:t>
            </a:r>
            <a:r>
              <a:rPr lang="en-US" altLang="en-US" sz="2800">
                <a:latin typeface="Agency FB" panose="020B0503020202020204" pitchFamily="34" charset="0"/>
              </a:rPr>
              <a:t>, which must usually be treated with more care than </a:t>
            </a:r>
            <a:r>
              <a:rPr lang="en-US" altLang="en-US" sz="2800">
                <a:solidFill>
                  <a:srgbClr val="0000FF"/>
                </a:solidFill>
                <a:latin typeface="Agency FB" panose="020B0503020202020204" pitchFamily="34" charset="0"/>
              </a:rPr>
              <a:t>interactions </a:t>
            </a:r>
            <a:r>
              <a:rPr lang="en-US" altLang="en-US" sz="2800" i="1" u="sng">
                <a:solidFill>
                  <a:srgbClr val="0000FF"/>
                </a:solidFill>
                <a:latin typeface="Agency FB" panose="020B0503020202020204" pitchFamily="34" charset="0"/>
              </a:rPr>
              <a:t>within</a:t>
            </a:r>
            <a:r>
              <a:rPr lang="en-US" altLang="en-US" sz="2800">
                <a:solidFill>
                  <a:srgbClr val="0000FF"/>
                </a:solidFill>
                <a:latin typeface="Agency FB" panose="020B0503020202020204" pitchFamily="34" charset="0"/>
              </a:rPr>
              <a:t> an organization</a:t>
            </a:r>
            <a:r>
              <a:rPr lang="en-US" altLang="en-US"/>
              <a:t>.</a:t>
            </a:r>
          </a:p>
          <a:p>
            <a:pPr algn="just"/>
            <a:r>
              <a:rPr lang="en-US" altLang="en-US" sz="2800">
                <a:latin typeface="Agency FB" panose="020B0503020202020204" pitchFamily="34" charset="0"/>
              </a:rPr>
              <a:t>The </a:t>
            </a:r>
            <a:r>
              <a:rPr lang="en-US" altLang="en-US" sz="2800" u="sng">
                <a:solidFill>
                  <a:srgbClr val="C00000"/>
                </a:solidFill>
                <a:latin typeface="Agency FB" panose="020B0503020202020204" pitchFamily="34" charset="0"/>
              </a:rPr>
              <a:t>horizontal arrangement </a:t>
            </a:r>
            <a:r>
              <a:rPr lang="en-US" altLang="en-US" sz="2800">
                <a:latin typeface="Agency FB" panose="020B0503020202020204" pitchFamily="34" charset="0"/>
              </a:rPr>
              <a:t>of swimlanes has </a:t>
            </a:r>
            <a:r>
              <a:rPr lang="en-US" altLang="en-US" sz="2800" u="sng">
                <a:solidFill>
                  <a:srgbClr val="C00000"/>
                </a:solidFill>
                <a:latin typeface="Agency FB" panose="020B0503020202020204" pitchFamily="34" charset="0"/>
              </a:rPr>
              <a:t>no inherent meaning</a:t>
            </a:r>
            <a:r>
              <a:rPr lang="en-US" altLang="en-US" sz="2800">
                <a:latin typeface="Agency FB" panose="020B0503020202020204" pitchFamily="34" charset="0"/>
              </a:rPr>
              <a:t>, although there may be situations in which the </a:t>
            </a:r>
            <a:r>
              <a:rPr lang="en-US" altLang="en-US" sz="2800" b="1" i="1" u="sng">
                <a:solidFill>
                  <a:srgbClr val="C00000"/>
                </a:solidFill>
                <a:latin typeface="Agency FB" panose="020B0503020202020204" pitchFamily="34" charset="0"/>
              </a:rPr>
              <a:t>order </a:t>
            </a:r>
            <a:r>
              <a:rPr lang="en-US" altLang="en-US" sz="2800" b="1">
                <a:solidFill>
                  <a:srgbClr val="C00000"/>
                </a:solidFill>
                <a:latin typeface="Agency FB" panose="020B0503020202020204" pitchFamily="34" charset="0"/>
              </a:rPr>
              <a:t>has meaning.</a:t>
            </a:r>
          </a:p>
          <a:p>
            <a:endParaRPr lang="en-US" altLang="en-US"/>
          </a:p>
        </p:txBody>
      </p:sp>
    </p:spTree>
  </p:cSld>
  <p:clrMapOvr>
    <a:masterClrMapping/>
  </p:clrMapOvr>
</p:sld>
</file>

<file path=ppt/theme/theme1.xml><?xml version="1.0" encoding="utf-8"?>
<a:theme xmlns:a="http://schemas.openxmlformats.org/drawingml/2006/main" name="Studio">
  <a:themeElements>
    <a:clrScheme name="Studio 1">
      <a:dk1>
        <a:srgbClr val="000000"/>
      </a:dk1>
      <a:lt1>
        <a:srgbClr val="FFFFFF"/>
      </a:lt1>
      <a:dk2>
        <a:srgbClr val="336666"/>
      </a:dk2>
      <a:lt2>
        <a:srgbClr val="CCCC99"/>
      </a:lt2>
      <a:accent1>
        <a:srgbClr val="97CDCC"/>
      </a:accent1>
      <a:accent2>
        <a:srgbClr val="D6E0E0"/>
      </a:accent2>
      <a:accent3>
        <a:srgbClr val="FFFFFF"/>
      </a:accent3>
      <a:accent4>
        <a:srgbClr val="000000"/>
      </a:accent4>
      <a:accent5>
        <a:srgbClr val="C9E3E2"/>
      </a:accent5>
      <a:accent6>
        <a:srgbClr val="C2CBCB"/>
      </a:accent6>
      <a:hlink>
        <a:srgbClr val="99CC00"/>
      </a:hlink>
      <a:folHlink>
        <a:srgbClr val="336666"/>
      </a:folHlink>
    </a:clrScheme>
    <a:fontScheme name="Studio">
      <a:majorFont>
        <a:latin typeface="Palatino Linotype"/>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Studio 1">
        <a:dk1>
          <a:srgbClr val="000000"/>
        </a:dk1>
        <a:lt1>
          <a:srgbClr val="FFFFFF"/>
        </a:lt1>
        <a:dk2>
          <a:srgbClr val="336666"/>
        </a:dk2>
        <a:lt2>
          <a:srgbClr val="CCCC99"/>
        </a:lt2>
        <a:accent1>
          <a:srgbClr val="97CDCC"/>
        </a:accent1>
        <a:accent2>
          <a:srgbClr val="D6E0E0"/>
        </a:accent2>
        <a:accent3>
          <a:srgbClr val="FFFFFF"/>
        </a:accent3>
        <a:accent4>
          <a:srgbClr val="000000"/>
        </a:accent4>
        <a:accent5>
          <a:srgbClr val="C9E3E2"/>
        </a:accent5>
        <a:accent6>
          <a:srgbClr val="C2CBCB"/>
        </a:accent6>
        <a:hlink>
          <a:srgbClr val="99CC00"/>
        </a:hlink>
        <a:folHlink>
          <a:srgbClr val="336666"/>
        </a:folHlink>
      </a:clrScheme>
      <a:clrMap bg1="lt1" tx1="dk1" bg2="lt2" tx2="dk2" accent1="accent1" accent2="accent2" accent3="accent3" accent4="accent4" accent5="accent5" accent6="accent6" hlink="hlink" folHlink="folHlink"/>
    </a:extraClrScheme>
    <a:extraClrScheme>
      <a:clrScheme name="Studio 2">
        <a:dk1>
          <a:srgbClr val="000000"/>
        </a:dk1>
        <a:lt1>
          <a:srgbClr val="FFFFFF"/>
        </a:lt1>
        <a:dk2>
          <a:srgbClr val="3732A0"/>
        </a:dk2>
        <a:lt2>
          <a:srgbClr val="666699"/>
        </a:lt2>
        <a:accent1>
          <a:srgbClr val="CCCCFF"/>
        </a:accent1>
        <a:accent2>
          <a:srgbClr val="009999"/>
        </a:accent2>
        <a:accent3>
          <a:srgbClr val="FFFFFF"/>
        </a:accent3>
        <a:accent4>
          <a:srgbClr val="000000"/>
        </a:accent4>
        <a:accent5>
          <a:srgbClr val="E2E2FF"/>
        </a:accent5>
        <a:accent6>
          <a:srgbClr val="008A8A"/>
        </a:accent6>
        <a:hlink>
          <a:srgbClr val="3366CC"/>
        </a:hlink>
        <a:folHlink>
          <a:srgbClr val="9094B8"/>
        </a:folHlink>
      </a:clrScheme>
      <a:clrMap bg1="lt1" tx1="dk1" bg2="lt2" tx2="dk2" accent1="accent1" accent2="accent2" accent3="accent3" accent4="accent4" accent5="accent5" accent6="accent6" hlink="hlink" folHlink="folHlink"/>
    </a:extraClrScheme>
    <a:extraClrScheme>
      <a:clrScheme name="Studio 3">
        <a:dk1>
          <a:srgbClr val="000000"/>
        </a:dk1>
        <a:lt1>
          <a:srgbClr val="FFFFFF"/>
        </a:lt1>
        <a:dk2>
          <a:srgbClr val="CD0505"/>
        </a:dk2>
        <a:lt2>
          <a:srgbClr val="5F5F5F"/>
        </a:lt2>
        <a:accent1>
          <a:srgbClr val="D2D5DE"/>
        </a:accent1>
        <a:accent2>
          <a:srgbClr val="D55757"/>
        </a:accent2>
        <a:accent3>
          <a:srgbClr val="FFFFFF"/>
        </a:accent3>
        <a:accent4>
          <a:srgbClr val="000000"/>
        </a:accent4>
        <a:accent5>
          <a:srgbClr val="E5E7EC"/>
        </a:accent5>
        <a:accent6>
          <a:srgbClr val="C14E4E"/>
        </a:accent6>
        <a:hlink>
          <a:srgbClr val="F42D1E"/>
        </a:hlink>
        <a:folHlink>
          <a:srgbClr val="7C849E"/>
        </a:folHlink>
      </a:clrScheme>
      <a:clrMap bg1="lt1" tx1="dk1" bg2="lt2" tx2="dk2" accent1="accent1" accent2="accent2" accent3="accent3" accent4="accent4" accent5="accent5" accent6="accent6" hlink="hlink" folHlink="folHlink"/>
    </a:extraClrScheme>
    <a:extraClrScheme>
      <a:clrScheme name="Studio 4">
        <a:dk1>
          <a:srgbClr val="000000"/>
        </a:dk1>
        <a:lt1>
          <a:srgbClr val="FFFFFF"/>
        </a:lt1>
        <a:dk2>
          <a:srgbClr val="551A07"/>
        </a:dk2>
        <a:lt2>
          <a:srgbClr val="CC3300"/>
        </a:lt2>
        <a:accent1>
          <a:srgbClr val="F4B400"/>
        </a:accent1>
        <a:accent2>
          <a:srgbClr val="993300"/>
        </a:accent2>
        <a:accent3>
          <a:srgbClr val="FFFFFF"/>
        </a:accent3>
        <a:accent4>
          <a:srgbClr val="000000"/>
        </a:accent4>
        <a:accent5>
          <a:srgbClr val="F8D6AA"/>
        </a:accent5>
        <a:accent6>
          <a:srgbClr val="8A2D00"/>
        </a:accent6>
        <a:hlink>
          <a:srgbClr val="FF3300"/>
        </a:hlink>
        <a:folHlink>
          <a:srgbClr val="666699"/>
        </a:folHlink>
      </a:clrScheme>
      <a:clrMap bg1="lt1" tx1="dk1" bg2="lt2" tx2="dk2" accent1="accent1" accent2="accent2" accent3="accent3" accent4="accent4" accent5="accent5" accent6="accent6" hlink="hlink" folHlink="folHlink"/>
    </a:extraClrScheme>
    <a:extraClrScheme>
      <a:clrScheme name="Studio 5">
        <a:dk1>
          <a:srgbClr val="000000"/>
        </a:dk1>
        <a:lt1>
          <a:srgbClr val="FFFFFF"/>
        </a:lt1>
        <a:dk2>
          <a:srgbClr val="FF0000"/>
        </a:dk2>
        <a:lt2>
          <a:srgbClr val="FFCC00"/>
        </a:lt2>
        <a:accent1>
          <a:srgbClr val="66CCFF"/>
        </a:accent1>
        <a:accent2>
          <a:srgbClr val="009900"/>
        </a:accent2>
        <a:accent3>
          <a:srgbClr val="FFFFFF"/>
        </a:accent3>
        <a:accent4>
          <a:srgbClr val="000000"/>
        </a:accent4>
        <a:accent5>
          <a:srgbClr val="B8E2FF"/>
        </a:accent5>
        <a:accent6>
          <a:srgbClr val="008A00"/>
        </a:accent6>
        <a:hlink>
          <a:srgbClr val="FF3300"/>
        </a:hlink>
        <a:folHlink>
          <a:srgbClr val="6600FF"/>
        </a:folHlink>
      </a:clrScheme>
      <a:clrMap bg1="lt1" tx1="dk1" bg2="lt2" tx2="dk2" accent1="accent1" accent2="accent2" accent3="accent3" accent4="accent4" accent5="accent5" accent6="accent6" hlink="hlink" folHlink="folHlink"/>
    </a:extraClrScheme>
    <a:extraClrScheme>
      <a:clrScheme name="Studio 6">
        <a:dk1>
          <a:srgbClr val="666633"/>
        </a:dk1>
        <a:lt1>
          <a:srgbClr val="FFFFFF"/>
        </a:lt1>
        <a:dk2>
          <a:srgbClr val="000000"/>
        </a:dk2>
        <a:lt2>
          <a:srgbClr val="CC3300"/>
        </a:lt2>
        <a:accent1>
          <a:srgbClr val="808000"/>
        </a:accent1>
        <a:accent2>
          <a:srgbClr val="FF9900"/>
        </a:accent2>
        <a:accent3>
          <a:srgbClr val="AAAAAA"/>
        </a:accent3>
        <a:accent4>
          <a:srgbClr val="DADADA"/>
        </a:accent4>
        <a:accent5>
          <a:srgbClr val="C0C0AA"/>
        </a:accent5>
        <a:accent6>
          <a:srgbClr val="E78A00"/>
        </a:accent6>
        <a:hlink>
          <a:srgbClr val="CC6600"/>
        </a:hlink>
        <a:folHlink>
          <a:srgbClr val="434B1F"/>
        </a:folHlink>
      </a:clrScheme>
      <a:clrMap bg1="dk2" tx1="lt1" bg2="dk1" tx2="lt2" accent1="accent1" accent2="accent2" accent3="accent3" accent4="accent4" accent5="accent5" accent6="accent6" hlink="hlink" folHlink="folHlink"/>
    </a:extraClrScheme>
    <a:extraClrScheme>
      <a:clrScheme name="Studio 7">
        <a:dk1>
          <a:srgbClr val="766997"/>
        </a:dk1>
        <a:lt1>
          <a:srgbClr val="FFFFFF"/>
        </a:lt1>
        <a:dk2>
          <a:srgbClr val="530901"/>
        </a:dk2>
        <a:lt2>
          <a:srgbClr val="FFFFFF"/>
        </a:lt2>
        <a:accent1>
          <a:srgbClr val="FF3300"/>
        </a:accent1>
        <a:accent2>
          <a:srgbClr val="CC6600"/>
        </a:accent2>
        <a:accent3>
          <a:srgbClr val="B3AAAA"/>
        </a:accent3>
        <a:accent4>
          <a:srgbClr val="DADADA"/>
        </a:accent4>
        <a:accent5>
          <a:srgbClr val="FFADAA"/>
        </a:accent5>
        <a:accent6>
          <a:srgbClr val="B95C00"/>
        </a:accent6>
        <a:hlink>
          <a:srgbClr val="FF9900"/>
        </a:hlink>
        <a:folHlink>
          <a:srgbClr val="993300"/>
        </a:folHlink>
      </a:clrScheme>
      <a:clrMap bg1="dk2" tx1="lt1" bg2="dk1" tx2="lt2" accent1="accent1" accent2="accent2" accent3="accent3" accent4="accent4" accent5="accent5" accent6="accent6" hlink="hlink" folHlink="folHlink"/>
    </a:extraClrScheme>
    <a:extraClrScheme>
      <a:clrScheme name="Studio 8">
        <a:dk1>
          <a:srgbClr val="666699"/>
        </a:dk1>
        <a:lt1>
          <a:srgbClr val="FFFFFF"/>
        </a:lt1>
        <a:dk2>
          <a:srgbClr val="4C004C"/>
        </a:dk2>
        <a:lt2>
          <a:srgbClr val="FFFFFF"/>
        </a:lt2>
        <a:accent1>
          <a:srgbClr val="0099CC"/>
        </a:accent1>
        <a:accent2>
          <a:srgbClr val="993366"/>
        </a:accent2>
        <a:accent3>
          <a:srgbClr val="B2AAB2"/>
        </a:accent3>
        <a:accent4>
          <a:srgbClr val="DADADA"/>
        </a:accent4>
        <a:accent5>
          <a:srgbClr val="AACAE2"/>
        </a:accent5>
        <a:accent6>
          <a:srgbClr val="8A2D5C"/>
        </a:accent6>
        <a:hlink>
          <a:srgbClr val="99CC00"/>
        </a:hlink>
        <a:folHlink>
          <a:srgbClr val="006699"/>
        </a:folHlink>
      </a:clrScheme>
      <a:clrMap bg1="dk2" tx1="lt1" bg2="dk1" tx2="lt2" accent1="accent1" accent2="accent2" accent3="accent3" accent4="accent4" accent5="accent5" accent6="accent6" hlink="hlink" folHlink="folHlink"/>
    </a:extraClrScheme>
    <a:extraClrScheme>
      <a:clrScheme name="Studio 9">
        <a:dk1>
          <a:srgbClr val="565682"/>
        </a:dk1>
        <a:lt1>
          <a:srgbClr val="FFFFFF"/>
        </a:lt1>
        <a:dk2>
          <a:srgbClr val="1E1551"/>
        </a:dk2>
        <a:lt2>
          <a:srgbClr val="CCFFFF"/>
        </a:lt2>
        <a:accent1>
          <a:srgbClr val="33CCCC"/>
        </a:accent1>
        <a:accent2>
          <a:srgbClr val="009999"/>
        </a:accent2>
        <a:accent3>
          <a:srgbClr val="ABAAB3"/>
        </a:accent3>
        <a:accent4>
          <a:srgbClr val="DADADA"/>
        </a:accent4>
        <a:accent5>
          <a:srgbClr val="ADE2E2"/>
        </a:accent5>
        <a:accent6>
          <a:srgbClr val="008A8A"/>
        </a:accent6>
        <a:hlink>
          <a:srgbClr val="FF9900"/>
        </a:hlink>
        <a:folHlink>
          <a:srgbClr val="005986"/>
        </a:folHlink>
      </a:clrScheme>
      <a:clrMap bg1="dk2" tx1="lt1" bg2="dk1" tx2="lt2" accent1="accent1" accent2="accent2" accent3="accent3" accent4="accent4" accent5="accent5" accent6="accent6" hlink="hlink" folHlink="folHlink"/>
    </a:extraClrScheme>
    <a:extraClrScheme>
      <a:clrScheme name="Studio 10">
        <a:dk1>
          <a:srgbClr val="CCCC99"/>
        </a:dk1>
        <a:lt1>
          <a:srgbClr val="FFFFFF"/>
        </a:lt1>
        <a:dk2>
          <a:srgbClr val="2E5D5C"/>
        </a:dk2>
        <a:lt2>
          <a:srgbClr val="FFFFFF"/>
        </a:lt2>
        <a:accent1>
          <a:srgbClr val="0099CC"/>
        </a:accent1>
        <a:accent2>
          <a:srgbClr val="D6E0E0"/>
        </a:accent2>
        <a:accent3>
          <a:srgbClr val="ADB6B5"/>
        </a:accent3>
        <a:accent4>
          <a:srgbClr val="DADADA"/>
        </a:accent4>
        <a:accent5>
          <a:srgbClr val="AACAE2"/>
        </a:accent5>
        <a:accent6>
          <a:srgbClr val="C2CBCB"/>
        </a:accent6>
        <a:hlink>
          <a:srgbClr val="CCCC99"/>
        </a:hlink>
        <a:folHlink>
          <a:srgbClr val="428A8C"/>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Studio</Template>
  <TotalTime>2709</TotalTime>
  <Words>7953</Words>
  <Application>Microsoft Office PowerPoint</Application>
  <PresentationFormat>On-screen Show (4:3)</PresentationFormat>
  <Paragraphs>297</Paragraphs>
  <Slides>104</Slides>
  <Notes>1</Notes>
  <HiddenSlides>0</HiddenSlides>
  <MMClips>0</MMClips>
  <ScaleCrop>false</ScaleCrop>
  <HeadingPairs>
    <vt:vector size="6" baseType="variant">
      <vt:variant>
        <vt:lpstr>Fonts Used</vt:lpstr>
      </vt:variant>
      <vt:variant>
        <vt:i4>21</vt:i4>
      </vt:variant>
      <vt:variant>
        <vt:lpstr>Theme</vt:lpstr>
      </vt:variant>
      <vt:variant>
        <vt:i4>1</vt:i4>
      </vt:variant>
      <vt:variant>
        <vt:lpstr>Slide Titles</vt:lpstr>
      </vt:variant>
      <vt:variant>
        <vt:i4>104</vt:i4>
      </vt:variant>
    </vt:vector>
  </HeadingPairs>
  <TitlesOfParts>
    <vt:vector size="126" baseType="lpstr">
      <vt:lpstr>Arial</vt:lpstr>
      <vt:lpstr>Palatino Linotype</vt:lpstr>
      <vt:lpstr>Wingdings</vt:lpstr>
      <vt:lpstr>Times New Roman</vt:lpstr>
      <vt:lpstr>Agency FB</vt:lpstr>
      <vt:lpstr>Berlin Sans FB Demi</vt:lpstr>
      <vt:lpstr>Bernard MT Condensed</vt:lpstr>
      <vt:lpstr>Berlin Sans FB</vt:lpstr>
      <vt:lpstr>Bauhaus 93</vt:lpstr>
      <vt:lpstr>Arial Black</vt:lpstr>
      <vt:lpstr>Arial Narrow</vt:lpstr>
      <vt:lpstr>Baskerville Old Face</vt:lpstr>
      <vt:lpstr>Arial Unicode MS</vt:lpstr>
      <vt:lpstr>Algerian</vt:lpstr>
      <vt:lpstr>Bell MT</vt:lpstr>
      <vt:lpstr>Courier New</vt:lpstr>
      <vt:lpstr>Candara</vt:lpstr>
      <vt:lpstr>Calibri</vt:lpstr>
      <vt:lpstr>Andalus</vt:lpstr>
      <vt:lpstr>Batang</vt:lpstr>
      <vt:lpstr>Aharoni</vt:lpstr>
      <vt:lpstr>Studio</vt:lpstr>
      <vt:lpstr>Advanced State Modeling</vt:lpstr>
      <vt:lpstr>PowerPoint Presentation</vt:lpstr>
      <vt:lpstr>Nested State Diagrams: </vt:lpstr>
      <vt:lpstr>OR </vt:lpstr>
      <vt:lpstr> Expanding States </vt:lpstr>
      <vt:lpstr>PowerPoint Presentation</vt:lpstr>
      <vt:lpstr>PowerPoint Presentation</vt:lpstr>
      <vt:lpstr>Nested States: </vt:lpstr>
      <vt:lpstr>PowerPoint Presentation</vt:lpstr>
      <vt:lpstr>PowerPoint Presentation</vt:lpstr>
      <vt:lpstr>PowerPoint Presentation</vt:lpstr>
      <vt:lpstr>PowerPoint Presentation</vt:lpstr>
      <vt:lpstr>PowerPoint Presentation</vt:lpstr>
      <vt:lpstr>PowerPoint Presentation</vt:lpstr>
      <vt:lpstr>Signal Generalization </vt:lpstr>
      <vt:lpstr>PowerPoint Presentation</vt:lpstr>
      <vt:lpstr>PowerPoint Presentation</vt:lpstr>
      <vt:lpstr>Concurrency </vt:lpstr>
      <vt:lpstr>Aggregation Concurrency: </vt:lpstr>
      <vt:lpstr>PowerPoint Presentation</vt:lpstr>
      <vt:lpstr>Concurrency within an Object </vt:lpstr>
      <vt:lpstr>PowerPoint Presentation</vt:lpstr>
      <vt:lpstr>PowerPoint Presentation</vt:lpstr>
      <vt:lpstr>Synchronization of Concurrent Activities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Interaction Modeling </vt:lpstr>
      <vt:lpstr>PowerPoint Presentation</vt:lpstr>
      <vt:lpstr>PowerPoint Presentation</vt:lpstr>
      <vt:lpstr>Use Case Models: </vt:lpstr>
      <vt:lpstr>PowerPoint Presentation</vt:lpstr>
      <vt:lpstr>Use Cases: </vt:lpstr>
      <vt:lpstr>Figure below summarizes several use cases for a vending machine. </vt:lpstr>
      <vt:lpstr>PowerPoint Presentation</vt:lpstr>
      <vt:lpstr>PowerPoint Presentation</vt:lpstr>
      <vt:lpstr>PowerPoint Presentation</vt:lpstr>
      <vt:lpstr>PowerPoint Presentation</vt:lpstr>
      <vt:lpstr>Figure below explains the buy a beverage use case in detail. </vt:lpstr>
      <vt:lpstr>PowerPoint Presentation</vt:lpstr>
      <vt:lpstr>Use Case Diagrams: </vt:lpstr>
      <vt:lpstr>UML notation for summarizing use cases:   </vt:lpstr>
      <vt:lpstr>PowerPoint Presentation</vt:lpstr>
      <vt:lpstr>Guidelines for Use Case Models</vt:lpstr>
      <vt:lpstr>PowerPoint Presentation</vt:lpstr>
      <vt:lpstr>Sequence Models: </vt:lpstr>
      <vt:lpstr>Scenarios: </vt:lpstr>
      <vt:lpstr>E.g. Scenario for a session with an online stock broker. </vt:lpstr>
      <vt:lpstr>PowerPoint Presentation</vt:lpstr>
      <vt:lpstr>PowerPoint Presentation</vt:lpstr>
      <vt:lpstr>Sequence Diagrams: </vt:lpstr>
      <vt:lpstr>PowerPoint Presentation</vt:lpstr>
      <vt:lpstr>PowerPoint Presentation</vt:lpstr>
      <vt:lpstr>PowerPoint Presentation</vt:lpstr>
      <vt:lpstr>Guidelines for Sequence Models </vt:lpstr>
      <vt:lpstr>Activity Models: </vt:lpstr>
      <vt:lpstr>Activity diagram for the processing of a stock trade order that has been received by an online stock broker. </vt:lpstr>
      <vt:lpstr>ACTIVITY DIAGRAM Vs TRADITIONAL FLOWCHART - COMPARISON</vt:lpstr>
      <vt:lpstr>Activities </vt:lpstr>
      <vt:lpstr>PowerPoint Presentation</vt:lpstr>
      <vt:lpstr>PowerPoint Presentation</vt:lpstr>
      <vt:lpstr>PowerPoint Presentation</vt:lpstr>
      <vt:lpstr>Branches </vt:lpstr>
      <vt:lpstr>PowerPoint Presentation</vt:lpstr>
      <vt:lpstr>Initiation and Termination </vt:lpstr>
      <vt:lpstr>Concurrent Activities </vt:lpstr>
      <vt:lpstr>Executable Activity Diagrams </vt:lpstr>
      <vt:lpstr>PowerPoint Presentation</vt:lpstr>
      <vt:lpstr>Guidelines for Activity Models </vt:lpstr>
      <vt:lpstr>Advanced Interaction Modeling</vt:lpstr>
      <vt:lpstr>Use Case Relationships:</vt:lpstr>
      <vt:lpstr>Include Relationship</vt:lpstr>
      <vt:lpstr>Figure shows an example from an online stock brokerage system. </vt:lpstr>
      <vt:lpstr>PowerPoint Presentation</vt:lpstr>
      <vt:lpstr>Extend Relationship </vt:lpstr>
      <vt:lpstr>PowerPoint Presentation</vt:lpstr>
      <vt:lpstr>PowerPoint Presentation</vt:lpstr>
      <vt:lpstr>Generalization</vt:lpstr>
      <vt:lpstr>PowerPoint Presentation</vt:lpstr>
      <vt:lpstr>Similarity with generalization of classes:</vt:lpstr>
      <vt:lpstr>PowerPoint Presentation</vt:lpstr>
      <vt:lpstr>Difference with generalization of classes:</vt:lpstr>
      <vt:lpstr>Approaches to specify ordering of behaviors:</vt:lpstr>
      <vt:lpstr>Combinations of Use Case Relationships:</vt:lpstr>
      <vt:lpstr>Guidelines for Use Case Relationships</vt:lpstr>
      <vt:lpstr>Procedural Sequence Models </vt:lpstr>
      <vt:lpstr>Sequence Diagrams with Passive Objects</vt:lpstr>
      <vt:lpstr>PowerPoint Presentation</vt:lpstr>
      <vt:lpstr>PowerPoint Presentation</vt:lpstr>
      <vt:lpstr>Sequence Diagrams with Transient Objects</vt:lpstr>
      <vt:lpstr>PowerPoint Presentation</vt:lpstr>
      <vt:lpstr>Special Constructs for Activity Models </vt:lpstr>
      <vt:lpstr>Sending and Receiving Signals</vt:lpstr>
      <vt:lpstr>Swimlanes</vt:lpstr>
      <vt:lpstr>PowerPoint Presentation</vt:lpstr>
      <vt:lpstr>PowerPoint Presentation</vt:lpstr>
      <vt:lpstr>Object Flows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,MODELING CONCEPTS,CLASS MODELING</dc:title>
  <dc:creator>KANTHI KIRAN</dc:creator>
  <cp:lastModifiedBy>Horcrux</cp:lastModifiedBy>
  <cp:revision>411</cp:revision>
  <dcterms:created xsi:type="dcterms:W3CDTF">2009-08-02T05:24:14Z</dcterms:created>
  <dcterms:modified xsi:type="dcterms:W3CDTF">2018-11-21T18:48:03Z</dcterms:modified>
</cp:coreProperties>
</file>

<file path=docProps/thumbnail.jpeg>
</file>